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895" r:id="rId2"/>
    <p:sldId id="864" r:id="rId3"/>
    <p:sldId id="867" r:id="rId4"/>
    <p:sldId id="868" r:id="rId5"/>
    <p:sldId id="869" r:id="rId6"/>
    <p:sldId id="870" r:id="rId7"/>
    <p:sldId id="871" r:id="rId8"/>
    <p:sldId id="872" r:id="rId9"/>
    <p:sldId id="873" r:id="rId10"/>
    <p:sldId id="880" r:id="rId11"/>
    <p:sldId id="881" r:id="rId12"/>
    <p:sldId id="882" r:id="rId13"/>
    <p:sldId id="874" r:id="rId14"/>
    <p:sldId id="875" r:id="rId15"/>
    <p:sldId id="876" r:id="rId16"/>
    <p:sldId id="877" r:id="rId17"/>
    <p:sldId id="811" r:id="rId18"/>
    <p:sldId id="878" r:id="rId19"/>
    <p:sldId id="879" r:id="rId20"/>
    <p:sldId id="866" r:id="rId21"/>
    <p:sldId id="883" r:id="rId22"/>
    <p:sldId id="884" r:id="rId23"/>
    <p:sldId id="885" r:id="rId24"/>
    <p:sldId id="886" r:id="rId25"/>
    <p:sldId id="887" r:id="rId26"/>
    <p:sldId id="888" r:id="rId27"/>
    <p:sldId id="889" r:id="rId28"/>
    <p:sldId id="890" r:id="rId29"/>
    <p:sldId id="891" r:id="rId30"/>
    <p:sldId id="892" r:id="rId31"/>
    <p:sldId id="838" r:id="rId32"/>
    <p:sldId id="839" r:id="rId33"/>
    <p:sldId id="841" r:id="rId34"/>
    <p:sldId id="842" r:id="rId35"/>
    <p:sldId id="843" r:id="rId36"/>
    <p:sldId id="844" r:id="rId37"/>
    <p:sldId id="845"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 Kwartl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84" autoAdjust="0"/>
    <p:restoredTop sz="91733" autoAdjust="0"/>
  </p:normalViewPr>
  <p:slideViewPr>
    <p:cSldViewPr snapToGrid="0">
      <p:cViewPr varScale="1">
        <p:scale>
          <a:sx n="99" d="100"/>
          <a:sy n="99" d="100"/>
        </p:scale>
        <p:origin x="1440"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Sheet1!$C$6</c:f>
              <c:strCache>
                <c:ptCount val="1"/>
                <c:pt idx="0">
                  <c:v>Doc2</c:v>
                </c:pt>
              </c:strCache>
            </c:strRef>
          </c:tx>
          <c:spPr>
            <a:ln w="19050" cap="rnd">
              <a:noFill/>
              <a:round/>
            </a:ln>
            <a:effectLst/>
          </c:spPr>
          <c:marker>
            <c:symbol val="circle"/>
            <c:size val="5"/>
            <c:spPr>
              <a:solidFill>
                <a:schemeClr val="accent1"/>
              </a:solidFill>
              <a:ln w="63500">
                <a:solidFill>
                  <a:schemeClr val="accent1"/>
                </a:solidFill>
              </a:ln>
              <a:effectLst/>
            </c:spPr>
          </c:marker>
          <c:xVal>
            <c:numRef>
              <c:f>Sheet1!$B$7:$B$12</c:f>
              <c:numCache>
                <c:formatCode>General</c:formatCode>
                <c:ptCount val="6"/>
                <c:pt idx="0">
                  <c:v>10</c:v>
                </c:pt>
                <c:pt idx="1">
                  <c:v>11</c:v>
                </c:pt>
                <c:pt idx="2">
                  <c:v>8</c:v>
                </c:pt>
                <c:pt idx="3">
                  <c:v>3</c:v>
                </c:pt>
                <c:pt idx="4">
                  <c:v>2</c:v>
                </c:pt>
                <c:pt idx="5">
                  <c:v>1</c:v>
                </c:pt>
              </c:numCache>
            </c:numRef>
          </c:xVal>
          <c:yVal>
            <c:numRef>
              <c:f>Sheet1!$C$7:$C$12</c:f>
              <c:numCache>
                <c:formatCode>General</c:formatCode>
                <c:ptCount val="6"/>
                <c:pt idx="0">
                  <c:v>6</c:v>
                </c:pt>
                <c:pt idx="1">
                  <c:v>4</c:v>
                </c:pt>
                <c:pt idx="2">
                  <c:v>5</c:v>
                </c:pt>
                <c:pt idx="3">
                  <c:v>3</c:v>
                </c:pt>
                <c:pt idx="4">
                  <c:v>2.8</c:v>
                </c:pt>
                <c:pt idx="5">
                  <c:v>1</c:v>
                </c:pt>
              </c:numCache>
            </c:numRef>
          </c:yVal>
          <c:smooth val="0"/>
          <c:extLst>
            <c:ext xmlns:c16="http://schemas.microsoft.com/office/drawing/2014/chart" uri="{C3380CC4-5D6E-409C-BE32-E72D297353CC}">
              <c16:uniqueId val="{00000000-FF8B-6B46-84B9-D1EE2B356B1C}"/>
            </c:ext>
          </c:extLst>
        </c:ser>
        <c:dLbls>
          <c:showLegendKey val="0"/>
          <c:showVal val="0"/>
          <c:showCatName val="0"/>
          <c:showSerName val="0"/>
          <c:showPercent val="0"/>
          <c:showBubbleSize val="0"/>
        </c:dLbls>
        <c:axId val="367869568"/>
        <c:axId val="364785040"/>
      </c:scatterChart>
      <c:valAx>
        <c:axId val="367869568"/>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4785040"/>
        <c:crosses val="autoZero"/>
        <c:crossBetween val="midCat"/>
      </c:valAx>
      <c:valAx>
        <c:axId val="364785040"/>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78695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6/16/21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E9AA13-E3FC-4BB6-B68D-5F0F5803D716}" type="slidenum">
              <a:rPr lang="en-US" smtClean="0"/>
              <a:t>9</a:t>
            </a:fld>
            <a:endParaRPr lang="en-US"/>
          </a:p>
        </p:txBody>
      </p:sp>
    </p:spTree>
    <p:extLst>
      <p:ext uri="{BB962C8B-B14F-4D97-AF65-F5344CB8AC3E}">
        <p14:creationId xmlns:p14="http://schemas.microsoft.com/office/powerpoint/2010/main" val="908038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6/16/21</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7"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46173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6/16/21</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2"/>
            <a:ext cx="1971675" cy="448759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47488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6/16/21</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2" name="Straight Connector 11"/>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1"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6/16/21</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6/16/21</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6/16/21</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6/16/21</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4" name="Straight Connector 13"/>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a:spLocks noGrp="1"/>
          </p:cNvSpPr>
          <p:nvPr>
            <p:ph type="sldNum" sz="quarter" idx="12"/>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6/16/21</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6/16/21</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46142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460142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6/16/21</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451572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6"/>
            <a:ext cx="2949178" cy="447778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6/16/21</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6/16/21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pic>
        <p:nvPicPr>
          <p:cNvPr id="7" name="Picture 4" descr="Image result for gserm"/>
          <p:cNvPicPr>
            <a:picLocks noChangeAspect="1" noChangeArrowheads="1"/>
          </p:cNvPicPr>
          <p:nvPr userDrawn="1"/>
        </p:nvPicPr>
        <p:blipFill rotWithShape="1">
          <a:blip r:embed="rId13" cstate="print">
            <a:extLst>
              <a:ext uri="{28A0092B-C50C-407E-A947-70E740481C1C}">
                <a14:useLocalDpi xmlns:a14="http://schemas.microsoft.com/office/drawing/2010/main" val="0"/>
              </a:ext>
            </a:extLst>
          </a:blip>
          <a:srcRect b="33913"/>
          <a:stretch/>
        </p:blipFill>
        <p:spPr bwMode="auto">
          <a:xfrm>
            <a:off x="8182940" y="6288258"/>
            <a:ext cx="961060" cy="534572"/>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hyperlink" Target="https://papers.nips.cc/paper/2007/file/d56b9fc4b0f1be8871f5e1c40c0067e7-Paper.pdf"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B24FDBB-ABFE-8D46-A727-18B027E4909B}"/>
              </a:ext>
            </a:extLst>
          </p:cNvPr>
          <p:cNvSpPr>
            <a:spLocks noGrp="1"/>
          </p:cNvSpPr>
          <p:nvPr>
            <p:ph type="title"/>
          </p:nvPr>
        </p:nvSpPr>
        <p:spPr>
          <a:xfrm>
            <a:off x="524792" y="1622066"/>
            <a:ext cx="2665669" cy="2663688"/>
          </a:xfrm>
        </p:spPr>
        <p:txBody>
          <a:bodyPr vert="horz" lIns="91440" tIns="45720" rIns="91440" bIns="45720" rtlCol="0" anchor="b">
            <a:normAutofit/>
          </a:bodyPr>
          <a:lstStyle/>
          <a:p>
            <a:pPr defTabSz="914400"/>
            <a:r>
              <a:rPr lang="en-US" sz="3800" kern="1200" dirty="0">
                <a:solidFill>
                  <a:schemeClr val="bg1"/>
                </a:solidFill>
                <a:latin typeface="+mj-lt"/>
                <a:ea typeface="+mj-ea"/>
                <a:cs typeface="+mj-cs"/>
              </a:rPr>
              <a:t>Day 4!</a:t>
            </a:r>
          </a:p>
        </p:txBody>
      </p:sp>
      <p:grpSp>
        <p:nvGrpSpPr>
          <p:cNvPr id="75" name="Group 74">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681628"/>
            <a:ext cx="846288" cy="847206"/>
            <a:chOff x="668003" y="1684057"/>
            <a:chExt cx="1128382" cy="847206"/>
          </a:xfrm>
        </p:grpSpPr>
        <p:sp>
          <p:nvSpPr>
            <p:cNvPr id="76"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77"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a:extLst>
              <a:ext uri="{FF2B5EF4-FFF2-40B4-BE49-F238E27FC236}">
                <a16:creationId xmlns:a16="http://schemas.microsoft.com/office/drawing/2014/main" id="{66AABA22-46CC-9543-8D3F-B9005C8F92EB}"/>
              </a:ext>
            </a:extLst>
          </p:cNvPr>
          <p:cNvSpPr>
            <a:spLocks noGrp="1"/>
          </p:cNvSpPr>
          <p:nvPr>
            <p:ph type="ftr" sz="quarter" idx="3"/>
          </p:nvPr>
        </p:nvSpPr>
        <p:spPr>
          <a:xfrm>
            <a:off x="5904738" y="384048"/>
            <a:ext cx="2907792" cy="365125"/>
          </a:xfrm>
        </p:spPr>
        <p:txBody>
          <a:bodyPr vert="horz" lIns="91440" tIns="45720" rIns="91440" bIns="45720" rtlCol="0" anchor="ctr">
            <a:normAutofit/>
          </a:bodyPr>
          <a:lstStyle/>
          <a:p>
            <a:pPr algn="r">
              <a:spcAft>
                <a:spcPts val="600"/>
              </a:spcAft>
            </a:pPr>
            <a:r>
              <a:rPr lang="en-US" sz="1000" kern="1200">
                <a:solidFill>
                  <a:schemeClr val="tx1">
                    <a:alpha val="80000"/>
                  </a:schemeClr>
                </a:solidFill>
                <a:latin typeface="+mn-lt"/>
                <a:ea typeface="+mn-ea"/>
                <a:cs typeface="+mn-cs"/>
              </a:rPr>
              <a:t>Kwartler</a:t>
            </a:r>
          </a:p>
        </p:txBody>
      </p:sp>
      <p:pic>
        <p:nvPicPr>
          <p:cNvPr id="1026" name="Picture 2" descr="50+ Please take attendance ideas | attendance, teacher humor, teaching humor">
            <a:extLst>
              <a:ext uri="{FF2B5EF4-FFF2-40B4-BE49-F238E27FC236}">
                <a16:creationId xmlns:a16="http://schemas.microsoft.com/office/drawing/2014/main" id="{01FD058D-0DFC-8144-ACB6-1D693605E59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06078" y="1521411"/>
            <a:ext cx="4854271" cy="3229324"/>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FBEA5DE7-FFEB-EB45-A87C-431780ED062C}"/>
              </a:ext>
            </a:extLst>
          </p:cNvPr>
          <p:cNvSpPr>
            <a:spLocks noGrp="1"/>
          </p:cNvSpPr>
          <p:nvPr>
            <p:ph type="dt" sz="half" idx="10"/>
          </p:nvPr>
        </p:nvSpPr>
        <p:spPr>
          <a:xfrm>
            <a:off x="7180326" y="5522976"/>
            <a:ext cx="1639062" cy="365125"/>
          </a:xfrm>
        </p:spPr>
        <p:txBody>
          <a:bodyPr vert="horz" lIns="91440" tIns="45720" rIns="91440" bIns="45720" rtlCol="0" anchor="ctr">
            <a:normAutofit/>
          </a:bodyPr>
          <a:lstStyle/>
          <a:p>
            <a:pPr algn="r">
              <a:spcAft>
                <a:spcPts val="600"/>
              </a:spcAft>
            </a:pPr>
            <a:fld id="{6700A58B-DD98-43D0-B791-721480A02982}" type="datetime1">
              <a:rPr lang="en-US" sz="1000">
                <a:solidFill>
                  <a:schemeClr val="tx1">
                    <a:alpha val="80000"/>
                  </a:schemeClr>
                </a:solidFill>
              </a:rPr>
              <a:pPr algn="r">
                <a:spcAft>
                  <a:spcPts val="600"/>
                </a:spcAft>
              </a:pPr>
              <a:t>6/16/21</a:t>
            </a:fld>
            <a:endParaRPr lang="en-US" sz="1000">
              <a:solidFill>
                <a:schemeClr val="tx1">
                  <a:alpha val="80000"/>
                </a:schemeClr>
              </a:solidFill>
            </a:endParaRPr>
          </a:p>
        </p:txBody>
      </p:sp>
      <p:sp>
        <p:nvSpPr>
          <p:cNvPr id="5" name="Slide Number Placeholder 4">
            <a:extLst>
              <a:ext uri="{FF2B5EF4-FFF2-40B4-BE49-F238E27FC236}">
                <a16:creationId xmlns:a16="http://schemas.microsoft.com/office/drawing/2014/main" id="{ECEA4B60-A165-F147-BEEE-3055D3CBD113}"/>
              </a:ext>
            </a:extLst>
          </p:cNvPr>
          <p:cNvSpPr>
            <a:spLocks noGrp="1"/>
          </p:cNvSpPr>
          <p:nvPr>
            <p:ph type="sldNum" sz="quarter" idx="4"/>
          </p:nvPr>
        </p:nvSpPr>
        <p:spPr>
          <a:xfrm>
            <a:off x="8359902" y="6035040"/>
            <a:ext cx="41148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37290FF7-652B-4475-AEAB-8B1A5D23AE09}" type="slidenum">
              <a:rPr lang="en-US" sz="1100">
                <a:solidFill>
                  <a:schemeClr val="bg1"/>
                </a:solidFill>
              </a:rPr>
              <a:pPr algn="ctr">
                <a:spcAft>
                  <a:spcPts val="600"/>
                </a:spcAft>
              </a:pPr>
              <a:t>1</a:t>
            </a:fld>
            <a:endParaRPr lang="en-US" sz="1100">
              <a:solidFill>
                <a:schemeClr val="bg1"/>
              </a:solidFill>
            </a:endParaRPr>
          </a:p>
        </p:txBody>
      </p:sp>
    </p:spTree>
    <p:extLst>
      <p:ext uri="{BB962C8B-B14F-4D97-AF65-F5344CB8AC3E}">
        <p14:creationId xmlns:p14="http://schemas.microsoft.com/office/powerpoint/2010/main" val="2789814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49382"/>
            <a:ext cx="9144000" cy="537700"/>
          </a:xfrm>
        </p:spPr>
        <p:txBody>
          <a:bodyPr/>
          <a:lstStyle/>
          <a:p>
            <a:r>
              <a:rPr lang="en-US" sz="2800" dirty="0"/>
              <a:t>Intuitive Example of PCA</a:t>
            </a:r>
            <a:br>
              <a:rPr lang="en-US" sz="2400" dirty="0"/>
            </a:br>
            <a:r>
              <a:rPr lang="en-US" sz="2400" dirty="0"/>
              <a:t>Where is the </a:t>
            </a:r>
            <a:r>
              <a:rPr lang="en-US" sz="2400" dirty="0" err="1"/>
              <a:t>Musee</a:t>
            </a:r>
            <a:r>
              <a:rPr lang="en-US" sz="2400" dirty="0"/>
              <a:t> </a:t>
            </a:r>
            <a:r>
              <a:rPr lang="en-US" sz="2400" dirty="0" err="1"/>
              <a:t>Jacquemart</a:t>
            </a:r>
            <a:r>
              <a:rPr lang="en-US" sz="2400" dirty="0"/>
              <a:t>-Andre in Paris?</a:t>
            </a:r>
            <a:br>
              <a:rPr lang="en-US" sz="2400" dirty="0"/>
            </a:br>
            <a:endParaRPr lang="en-US" sz="2800" dirty="0"/>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10</a:t>
            </a:fld>
            <a:endParaRPr lang="en-US" dirty="0"/>
          </a:p>
        </p:txBody>
      </p:sp>
      <p:pic>
        <p:nvPicPr>
          <p:cNvPr id="46" name="Picture 45" descr="A close up of a map&#10;&#10;Description automatically generated">
            <a:extLst>
              <a:ext uri="{FF2B5EF4-FFF2-40B4-BE49-F238E27FC236}">
                <a16:creationId xmlns:a16="http://schemas.microsoft.com/office/drawing/2014/main" id="{373FF655-7830-0A45-A689-8D0C9BB68B0C}"/>
              </a:ext>
            </a:extLst>
          </p:cNvPr>
          <p:cNvPicPr>
            <a:picLocks noChangeAspect="1"/>
          </p:cNvPicPr>
          <p:nvPr/>
        </p:nvPicPr>
        <p:blipFill>
          <a:blip r:embed="rId2">
            <a:extLst>
              <a:ext uri="{28A0092B-C50C-407E-A947-70E740481C1C}">
                <a14:useLocalDpi xmlns:a14="http://schemas.microsoft.com/office/drawing/2010/main" val="0"/>
              </a:ext>
            </a:extLst>
          </a:blip>
          <a:srcRect l="15971" t="1964"/>
          <a:stretch>
            <a:fillRect/>
          </a:stretch>
        </p:blipFill>
        <p:spPr>
          <a:xfrm rot="20151040">
            <a:off x="-233379" y="411648"/>
            <a:ext cx="6400800" cy="5079085"/>
          </a:xfrm>
          <a:custGeom>
            <a:avLst/>
            <a:gdLst>
              <a:gd name="connsiteX0" fmla="*/ 1467971 w 7683592"/>
              <a:gd name="connsiteY0" fmla="*/ 0 h 6096986"/>
              <a:gd name="connsiteX1" fmla="*/ 7683592 w 7683592"/>
              <a:gd name="connsiteY1" fmla="*/ 2786807 h 6096986"/>
              <a:gd name="connsiteX2" fmla="*/ 7683592 w 7683592"/>
              <a:gd name="connsiteY2" fmla="*/ 3253449 h 6096986"/>
              <a:gd name="connsiteX3" fmla="*/ 6408677 w 7683592"/>
              <a:gd name="connsiteY3" fmla="*/ 6096986 h 6096986"/>
              <a:gd name="connsiteX4" fmla="*/ 6296035 w 7683592"/>
              <a:gd name="connsiteY4" fmla="*/ 6096986 h 6096986"/>
              <a:gd name="connsiteX5" fmla="*/ 0 w 7683592"/>
              <a:gd name="connsiteY5" fmla="*/ 3274125 h 6096986"/>
              <a:gd name="connsiteX6" fmla="*/ 1467971 w 7683592"/>
              <a:gd name="connsiteY6" fmla="*/ 0 h 609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3592" h="6096986">
                <a:moveTo>
                  <a:pt x="1467971" y="0"/>
                </a:moveTo>
                <a:lnTo>
                  <a:pt x="7683592" y="2786807"/>
                </a:lnTo>
                <a:lnTo>
                  <a:pt x="7683592" y="3253449"/>
                </a:lnTo>
                <a:lnTo>
                  <a:pt x="6408677" y="6096986"/>
                </a:lnTo>
                <a:lnTo>
                  <a:pt x="6296035" y="6096986"/>
                </a:lnTo>
                <a:lnTo>
                  <a:pt x="0" y="3274125"/>
                </a:lnTo>
                <a:lnTo>
                  <a:pt x="1467971" y="0"/>
                </a:lnTo>
                <a:close/>
              </a:path>
            </a:pathLst>
          </a:custGeom>
        </p:spPr>
      </p:pic>
      <p:pic>
        <p:nvPicPr>
          <p:cNvPr id="44" name="Picture 43" descr="A close up of a map&#10;&#10;Description automatically generated">
            <a:extLst>
              <a:ext uri="{FF2B5EF4-FFF2-40B4-BE49-F238E27FC236}">
                <a16:creationId xmlns:a16="http://schemas.microsoft.com/office/drawing/2014/main" id="{88E77FC7-DF48-E04D-A897-DC2C0E3EB01A}"/>
              </a:ext>
            </a:extLst>
          </p:cNvPr>
          <p:cNvPicPr>
            <a:picLocks noChangeAspect="1"/>
          </p:cNvPicPr>
          <p:nvPr/>
        </p:nvPicPr>
        <p:blipFill>
          <a:blip r:embed="rId2">
            <a:extLst>
              <a:ext uri="{28A0092B-C50C-407E-A947-70E740481C1C}">
                <a14:useLocalDpi xmlns:a14="http://schemas.microsoft.com/office/drawing/2010/main" val="0"/>
              </a:ext>
            </a:extLst>
          </a:blip>
          <a:srcRect l="100000" t="46774" r="-1905" b="45723"/>
          <a:stretch>
            <a:fillRect/>
          </a:stretch>
        </p:blipFill>
        <p:spPr>
          <a:xfrm rot="20151040">
            <a:off x="8844152" y="1217161"/>
            <a:ext cx="174203" cy="466642"/>
          </a:xfrm>
          <a:custGeom>
            <a:avLst/>
            <a:gdLst>
              <a:gd name="connsiteX0" fmla="*/ 0 w 174203"/>
              <a:gd name="connsiteY0" fmla="*/ 0 h 466642"/>
              <a:gd name="connsiteX1" fmla="*/ 174203 w 174203"/>
              <a:gd name="connsiteY1" fmla="*/ 78105 h 466642"/>
              <a:gd name="connsiteX2" fmla="*/ 0 w 174203"/>
              <a:gd name="connsiteY2" fmla="*/ 466642 h 466642"/>
              <a:gd name="connsiteX3" fmla="*/ 0 w 174203"/>
              <a:gd name="connsiteY3" fmla="*/ 0 h 466642"/>
            </a:gdLst>
            <a:ahLst/>
            <a:cxnLst>
              <a:cxn ang="0">
                <a:pos x="connsiteX0" y="connsiteY0"/>
              </a:cxn>
              <a:cxn ang="0">
                <a:pos x="connsiteX1" y="connsiteY1"/>
              </a:cxn>
              <a:cxn ang="0">
                <a:pos x="connsiteX2" y="connsiteY2"/>
              </a:cxn>
              <a:cxn ang="0">
                <a:pos x="connsiteX3" y="connsiteY3"/>
              </a:cxn>
            </a:cxnLst>
            <a:rect l="l" t="t" r="r" b="b"/>
            <a:pathLst>
              <a:path w="174203" h="466642">
                <a:moveTo>
                  <a:pt x="0" y="0"/>
                </a:moveTo>
                <a:lnTo>
                  <a:pt x="174203" y="78105"/>
                </a:lnTo>
                <a:lnTo>
                  <a:pt x="0" y="466642"/>
                </a:lnTo>
                <a:lnTo>
                  <a:pt x="0" y="0"/>
                </a:lnTo>
                <a:close/>
              </a:path>
            </a:pathLst>
          </a:custGeom>
        </p:spPr>
      </p:pic>
      <p:pic>
        <p:nvPicPr>
          <p:cNvPr id="42" name="Picture 41" descr="A close up of a map&#10;&#10;Description automatically generated">
            <a:extLst>
              <a:ext uri="{FF2B5EF4-FFF2-40B4-BE49-F238E27FC236}">
                <a16:creationId xmlns:a16="http://schemas.microsoft.com/office/drawing/2014/main" id="{E12ACE8A-375D-494B-A08A-FBD5AA354376}"/>
              </a:ext>
            </a:extLst>
          </p:cNvPr>
          <p:cNvPicPr>
            <a:picLocks noChangeAspect="1"/>
          </p:cNvPicPr>
          <p:nvPr/>
        </p:nvPicPr>
        <p:blipFill>
          <a:blip r:embed="rId2">
            <a:extLst>
              <a:ext uri="{28A0092B-C50C-407E-A947-70E740481C1C}">
                <a14:useLocalDpi xmlns:a14="http://schemas.microsoft.com/office/drawing/2010/main" val="0"/>
              </a:ext>
            </a:extLst>
          </a:blip>
          <a:srcRect l="84825" t="100000" r="13943" b="-676"/>
          <a:stretch>
            <a:fillRect/>
          </a:stretch>
        </p:blipFill>
        <p:spPr>
          <a:xfrm rot="20151040">
            <a:off x="8848119" y="4836486"/>
            <a:ext cx="112642" cy="42051"/>
          </a:xfrm>
          <a:custGeom>
            <a:avLst/>
            <a:gdLst>
              <a:gd name="connsiteX0" fmla="*/ 112642 w 112642"/>
              <a:gd name="connsiteY0" fmla="*/ 0 h 42051"/>
              <a:gd name="connsiteX1" fmla="*/ 93789 w 112642"/>
              <a:gd name="connsiteY1" fmla="*/ 42051 h 42051"/>
              <a:gd name="connsiteX2" fmla="*/ 0 w 112642"/>
              <a:gd name="connsiteY2" fmla="*/ 0 h 42051"/>
              <a:gd name="connsiteX3" fmla="*/ 112642 w 112642"/>
              <a:gd name="connsiteY3" fmla="*/ 0 h 42051"/>
            </a:gdLst>
            <a:ahLst/>
            <a:cxnLst>
              <a:cxn ang="0">
                <a:pos x="connsiteX0" y="connsiteY0"/>
              </a:cxn>
              <a:cxn ang="0">
                <a:pos x="connsiteX1" y="connsiteY1"/>
              </a:cxn>
              <a:cxn ang="0">
                <a:pos x="connsiteX2" y="connsiteY2"/>
              </a:cxn>
              <a:cxn ang="0">
                <a:pos x="connsiteX3" y="connsiteY3"/>
              </a:cxn>
            </a:cxnLst>
            <a:rect l="l" t="t" r="r" b="b"/>
            <a:pathLst>
              <a:path w="112642" h="42051">
                <a:moveTo>
                  <a:pt x="112642" y="0"/>
                </a:moveTo>
                <a:lnTo>
                  <a:pt x="93789" y="42051"/>
                </a:lnTo>
                <a:lnTo>
                  <a:pt x="0" y="0"/>
                </a:lnTo>
                <a:lnTo>
                  <a:pt x="112642" y="0"/>
                </a:lnTo>
                <a:close/>
              </a:path>
            </a:pathLst>
          </a:custGeom>
        </p:spPr>
      </p:pic>
      <p:sp>
        <p:nvSpPr>
          <p:cNvPr id="13" name="Rectangle 12">
            <a:extLst>
              <a:ext uri="{FF2B5EF4-FFF2-40B4-BE49-F238E27FC236}">
                <a16:creationId xmlns:a16="http://schemas.microsoft.com/office/drawing/2014/main" id="{F8C338B6-59CD-954D-98C7-351E61B71E2A}"/>
              </a:ext>
            </a:extLst>
          </p:cNvPr>
          <p:cNvSpPr/>
          <p:nvPr/>
        </p:nvSpPr>
        <p:spPr>
          <a:xfrm>
            <a:off x="6059348" y="1797896"/>
            <a:ext cx="1799863" cy="646331"/>
          </a:xfrm>
          <a:prstGeom prst="rect">
            <a:avLst/>
          </a:prstGeom>
        </p:spPr>
        <p:txBody>
          <a:bodyPr wrap="square">
            <a:spAutoFit/>
          </a:bodyPr>
          <a:lstStyle/>
          <a:p>
            <a:pPr fontAlgn="base"/>
            <a:r>
              <a:rPr lang="en-US" b="1" dirty="0">
                <a:solidFill>
                  <a:schemeClr val="accent1"/>
                </a:solidFill>
                <a:latin typeface="inherit"/>
              </a:rPr>
              <a:t>LAT: 48.874911</a:t>
            </a:r>
            <a:endParaRPr lang="en-US" b="1" dirty="0">
              <a:solidFill>
                <a:schemeClr val="accent1"/>
              </a:solidFill>
              <a:latin typeface="proxima-nova"/>
            </a:endParaRPr>
          </a:p>
          <a:p>
            <a:pPr fontAlgn="base"/>
            <a:r>
              <a:rPr lang="en-US" b="1" cap="all" dirty="0">
                <a:solidFill>
                  <a:schemeClr val="accent1"/>
                </a:solidFill>
                <a:latin typeface="proxima-nova"/>
              </a:rPr>
              <a:t>LON</a:t>
            </a:r>
            <a:r>
              <a:rPr lang="en-US" b="1" cap="all" dirty="0">
                <a:solidFill>
                  <a:schemeClr val="accent1"/>
                </a:solidFill>
                <a:latin typeface="inherit"/>
              </a:rPr>
              <a:t>:</a:t>
            </a:r>
            <a:r>
              <a:rPr lang="en-US" b="1" dirty="0">
                <a:solidFill>
                  <a:schemeClr val="accent1"/>
                </a:solidFill>
                <a:latin typeface="inherit"/>
              </a:rPr>
              <a:t>2.310612</a:t>
            </a:r>
            <a:endParaRPr lang="en-US" b="1" i="0" dirty="0">
              <a:solidFill>
                <a:schemeClr val="accent1"/>
              </a:solidFill>
              <a:effectLst/>
              <a:latin typeface="proxima-nova"/>
            </a:endParaRPr>
          </a:p>
        </p:txBody>
      </p:sp>
      <p:sp>
        <p:nvSpPr>
          <p:cNvPr id="15" name="TextBox 14">
            <a:extLst>
              <a:ext uri="{FF2B5EF4-FFF2-40B4-BE49-F238E27FC236}">
                <a16:creationId xmlns:a16="http://schemas.microsoft.com/office/drawing/2014/main" id="{AF155576-EB51-4441-AC2A-FAED69B3571C}"/>
              </a:ext>
            </a:extLst>
          </p:cNvPr>
          <p:cNvSpPr txBox="1"/>
          <p:nvPr/>
        </p:nvSpPr>
        <p:spPr>
          <a:xfrm>
            <a:off x="6004999" y="1458410"/>
            <a:ext cx="3202928" cy="369332"/>
          </a:xfrm>
          <a:prstGeom prst="rect">
            <a:avLst/>
          </a:prstGeom>
          <a:noFill/>
        </p:spPr>
        <p:txBody>
          <a:bodyPr wrap="none" rtlCol="0">
            <a:spAutoFit/>
          </a:bodyPr>
          <a:lstStyle/>
          <a:p>
            <a:r>
              <a:rPr lang="en-US" b="1" dirty="0"/>
              <a:t>Exact Answer has 2 data points.</a:t>
            </a:r>
          </a:p>
        </p:txBody>
      </p:sp>
      <p:sp>
        <p:nvSpPr>
          <p:cNvPr id="16" name="Oval 15">
            <a:extLst>
              <a:ext uri="{FF2B5EF4-FFF2-40B4-BE49-F238E27FC236}">
                <a16:creationId xmlns:a16="http://schemas.microsoft.com/office/drawing/2014/main" id="{59EEA57E-35E8-134E-AC0E-6AE8328C317B}"/>
              </a:ext>
            </a:extLst>
          </p:cNvPr>
          <p:cNvSpPr/>
          <p:nvPr/>
        </p:nvSpPr>
        <p:spPr>
          <a:xfrm>
            <a:off x="2569580" y="2129742"/>
            <a:ext cx="694481" cy="69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87C66A0-C715-514A-B936-24F750877E3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803B2-C478-8D46-8DFB-084D6807041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F7DA3E5-70CC-8742-B557-7B1793E5238B}"/>
              </a:ext>
            </a:extLst>
          </p:cNvPr>
          <p:cNvCxnSpPr>
            <a:cxnSpLocks/>
          </p:cNvCxnSpPr>
          <p:nvPr/>
        </p:nvCxnSpPr>
        <p:spPr>
          <a:xfrm flipV="1">
            <a:off x="462986" y="1412115"/>
            <a:ext cx="0" cy="24306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1FDBEC-07F6-EA47-8221-797E77CEF495}"/>
              </a:ext>
            </a:extLst>
          </p:cNvPr>
          <p:cNvCxnSpPr/>
          <p:nvPr/>
        </p:nvCxnSpPr>
        <p:spPr>
          <a:xfrm>
            <a:off x="474562" y="4155311"/>
            <a:ext cx="533592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69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18"/>
                                        </p:tgtEl>
                                        <p:attrNameLst>
                                          <p:attrName>style.opacity</p:attrName>
                                        </p:attrNameLst>
                                      </p:cBhvr>
                                      <p:to>
                                        <p:strVal val="0.25"/>
                                      </p:to>
                                    </p:set>
                                    <p:animEffect filter="image" prLst="opacity: 0.25">
                                      <p:cBhvr rctx="IE">
                                        <p:cTn id="23" dur="indefinite"/>
                                        <p:tgtEl>
                                          <p:spTgt spid="18"/>
                                        </p:tgtEl>
                                      </p:cBhvr>
                                    </p:animEffect>
                                  </p:childTnLst>
                                </p:cTn>
                              </p:par>
                              <p:par>
                                <p:cTn id="24" presetID="9" presetClass="emph" presetSubtype="0" nodeType="withEffect">
                                  <p:stCondLst>
                                    <p:cond delay="0"/>
                                  </p:stCondLst>
                                  <p:childTnLst>
                                    <p:set>
                                      <p:cBhvr>
                                        <p:cTn id="25" dur="indefinite"/>
                                        <p:tgtEl>
                                          <p:spTgt spid="20"/>
                                        </p:tgtEl>
                                        <p:attrNameLst>
                                          <p:attrName>style.opacity</p:attrName>
                                        </p:attrNameLst>
                                      </p:cBhvr>
                                      <p:to>
                                        <p:strVal val="0.25"/>
                                      </p:to>
                                    </p:set>
                                    <p:animEffect filter="image" prLst="opacity: 0.25">
                                      <p:cBhvr rctx="IE">
                                        <p:cTn id="26" dur="indefinite"/>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49382"/>
            <a:ext cx="9144000" cy="537700"/>
          </a:xfrm>
        </p:spPr>
        <p:txBody>
          <a:bodyPr/>
          <a:lstStyle/>
          <a:p>
            <a:r>
              <a:rPr lang="en-US" sz="2800" dirty="0"/>
              <a:t>Intuitive Example of PCA</a:t>
            </a:r>
            <a:br>
              <a:rPr lang="en-US" sz="2400" dirty="0"/>
            </a:br>
            <a:r>
              <a:rPr lang="en-US" sz="2400" dirty="0"/>
              <a:t>Where is the </a:t>
            </a:r>
            <a:r>
              <a:rPr lang="en-US" sz="2400" dirty="0" err="1"/>
              <a:t>Musee</a:t>
            </a:r>
            <a:r>
              <a:rPr lang="en-US" sz="2400" dirty="0"/>
              <a:t> </a:t>
            </a:r>
            <a:r>
              <a:rPr lang="en-US" sz="2400" dirty="0" err="1"/>
              <a:t>Jacquemart</a:t>
            </a:r>
            <a:r>
              <a:rPr lang="en-US" sz="2400" dirty="0"/>
              <a:t>-Andre in Paris?</a:t>
            </a:r>
            <a:br>
              <a:rPr lang="en-US" sz="2400" dirty="0"/>
            </a:br>
            <a:endParaRPr lang="en-US" sz="2800" dirty="0"/>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11</a:t>
            </a:fld>
            <a:endParaRPr lang="en-US" dirty="0"/>
          </a:p>
        </p:txBody>
      </p:sp>
      <p:pic>
        <p:nvPicPr>
          <p:cNvPr id="46" name="Picture 45" descr="A close up of a map&#10;&#10;Description automatically generated">
            <a:extLst>
              <a:ext uri="{FF2B5EF4-FFF2-40B4-BE49-F238E27FC236}">
                <a16:creationId xmlns:a16="http://schemas.microsoft.com/office/drawing/2014/main" id="{373FF655-7830-0A45-A689-8D0C9BB68B0C}"/>
              </a:ext>
            </a:extLst>
          </p:cNvPr>
          <p:cNvPicPr>
            <a:picLocks noChangeAspect="1"/>
          </p:cNvPicPr>
          <p:nvPr/>
        </p:nvPicPr>
        <p:blipFill>
          <a:blip r:embed="rId2">
            <a:extLst>
              <a:ext uri="{28A0092B-C50C-407E-A947-70E740481C1C}">
                <a14:useLocalDpi xmlns:a14="http://schemas.microsoft.com/office/drawing/2010/main" val="0"/>
              </a:ext>
            </a:extLst>
          </a:blip>
          <a:srcRect l="15971" t="1964"/>
          <a:stretch>
            <a:fillRect/>
          </a:stretch>
        </p:blipFill>
        <p:spPr>
          <a:xfrm rot="20151040">
            <a:off x="-233379" y="411648"/>
            <a:ext cx="6400800" cy="5079085"/>
          </a:xfrm>
          <a:custGeom>
            <a:avLst/>
            <a:gdLst>
              <a:gd name="connsiteX0" fmla="*/ 1467971 w 7683592"/>
              <a:gd name="connsiteY0" fmla="*/ 0 h 6096986"/>
              <a:gd name="connsiteX1" fmla="*/ 7683592 w 7683592"/>
              <a:gd name="connsiteY1" fmla="*/ 2786807 h 6096986"/>
              <a:gd name="connsiteX2" fmla="*/ 7683592 w 7683592"/>
              <a:gd name="connsiteY2" fmla="*/ 3253449 h 6096986"/>
              <a:gd name="connsiteX3" fmla="*/ 6408677 w 7683592"/>
              <a:gd name="connsiteY3" fmla="*/ 6096986 h 6096986"/>
              <a:gd name="connsiteX4" fmla="*/ 6296035 w 7683592"/>
              <a:gd name="connsiteY4" fmla="*/ 6096986 h 6096986"/>
              <a:gd name="connsiteX5" fmla="*/ 0 w 7683592"/>
              <a:gd name="connsiteY5" fmla="*/ 3274125 h 6096986"/>
              <a:gd name="connsiteX6" fmla="*/ 1467971 w 7683592"/>
              <a:gd name="connsiteY6" fmla="*/ 0 h 609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3592" h="6096986">
                <a:moveTo>
                  <a:pt x="1467971" y="0"/>
                </a:moveTo>
                <a:lnTo>
                  <a:pt x="7683592" y="2786807"/>
                </a:lnTo>
                <a:lnTo>
                  <a:pt x="7683592" y="3253449"/>
                </a:lnTo>
                <a:lnTo>
                  <a:pt x="6408677" y="6096986"/>
                </a:lnTo>
                <a:lnTo>
                  <a:pt x="6296035" y="6096986"/>
                </a:lnTo>
                <a:lnTo>
                  <a:pt x="0" y="3274125"/>
                </a:lnTo>
                <a:lnTo>
                  <a:pt x="1467971" y="0"/>
                </a:lnTo>
                <a:close/>
              </a:path>
            </a:pathLst>
          </a:custGeom>
        </p:spPr>
      </p:pic>
      <p:pic>
        <p:nvPicPr>
          <p:cNvPr id="44" name="Picture 43" descr="A close up of a map&#10;&#10;Description automatically generated">
            <a:extLst>
              <a:ext uri="{FF2B5EF4-FFF2-40B4-BE49-F238E27FC236}">
                <a16:creationId xmlns:a16="http://schemas.microsoft.com/office/drawing/2014/main" id="{88E77FC7-DF48-E04D-A897-DC2C0E3EB01A}"/>
              </a:ext>
            </a:extLst>
          </p:cNvPr>
          <p:cNvPicPr>
            <a:picLocks noChangeAspect="1"/>
          </p:cNvPicPr>
          <p:nvPr/>
        </p:nvPicPr>
        <p:blipFill>
          <a:blip r:embed="rId2">
            <a:extLst>
              <a:ext uri="{28A0092B-C50C-407E-A947-70E740481C1C}">
                <a14:useLocalDpi xmlns:a14="http://schemas.microsoft.com/office/drawing/2010/main" val="0"/>
              </a:ext>
            </a:extLst>
          </a:blip>
          <a:srcRect l="100000" t="46774" r="-1905" b="45723"/>
          <a:stretch>
            <a:fillRect/>
          </a:stretch>
        </p:blipFill>
        <p:spPr>
          <a:xfrm rot="20151040">
            <a:off x="8844152" y="1217161"/>
            <a:ext cx="174203" cy="466642"/>
          </a:xfrm>
          <a:custGeom>
            <a:avLst/>
            <a:gdLst>
              <a:gd name="connsiteX0" fmla="*/ 0 w 174203"/>
              <a:gd name="connsiteY0" fmla="*/ 0 h 466642"/>
              <a:gd name="connsiteX1" fmla="*/ 174203 w 174203"/>
              <a:gd name="connsiteY1" fmla="*/ 78105 h 466642"/>
              <a:gd name="connsiteX2" fmla="*/ 0 w 174203"/>
              <a:gd name="connsiteY2" fmla="*/ 466642 h 466642"/>
              <a:gd name="connsiteX3" fmla="*/ 0 w 174203"/>
              <a:gd name="connsiteY3" fmla="*/ 0 h 466642"/>
            </a:gdLst>
            <a:ahLst/>
            <a:cxnLst>
              <a:cxn ang="0">
                <a:pos x="connsiteX0" y="connsiteY0"/>
              </a:cxn>
              <a:cxn ang="0">
                <a:pos x="connsiteX1" y="connsiteY1"/>
              </a:cxn>
              <a:cxn ang="0">
                <a:pos x="connsiteX2" y="connsiteY2"/>
              </a:cxn>
              <a:cxn ang="0">
                <a:pos x="connsiteX3" y="connsiteY3"/>
              </a:cxn>
            </a:cxnLst>
            <a:rect l="l" t="t" r="r" b="b"/>
            <a:pathLst>
              <a:path w="174203" h="466642">
                <a:moveTo>
                  <a:pt x="0" y="0"/>
                </a:moveTo>
                <a:lnTo>
                  <a:pt x="174203" y="78105"/>
                </a:lnTo>
                <a:lnTo>
                  <a:pt x="0" y="466642"/>
                </a:lnTo>
                <a:lnTo>
                  <a:pt x="0" y="0"/>
                </a:lnTo>
                <a:close/>
              </a:path>
            </a:pathLst>
          </a:custGeom>
        </p:spPr>
      </p:pic>
      <p:pic>
        <p:nvPicPr>
          <p:cNvPr id="42" name="Picture 41" descr="A close up of a map&#10;&#10;Description automatically generated">
            <a:extLst>
              <a:ext uri="{FF2B5EF4-FFF2-40B4-BE49-F238E27FC236}">
                <a16:creationId xmlns:a16="http://schemas.microsoft.com/office/drawing/2014/main" id="{E12ACE8A-375D-494B-A08A-FBD5AA354376}"/>
              </a:ext>
            </a:extLst>
          </p:cNvPr>
          <p:cNvPicPr>
            <a:picLocks noChangeAspect="1"/>
          </p:cNvPicPr>
          <p:nvPr/>
        </p:nvPicPr>
        <p:blipFill>
          <a:blip r:embed="rId2">
            <a:extLst>
              <a:ext uri="{28A0092B-C50C-407E-A947-70E740481C1C}">
                <a14:useLocalDpi xmlns:a14="http://schemas.microsoft.com/office/drawing/2010/main" val="0"/>
              </a:ext>
            </a:extLst>
          </a:blip>
          <a:srcRect l="84825" t="100000" r="13943" b="-676"/>
          <a:stretch>
            <a:fillRect/>
          </a:stretch>
        </p:blipFill>
        <p:spPr>
          <a:xfrm rot="20151040">
            <a:off x="8848119" y="4836486"/>
            <a:ext cx="112642" cy="42051"/>
          </a:xfrm>
          <a:custGeom>
            <a:avLst/>
            <a:gdLst>
              <a:gd name="connsiteX0" fmla="*/ 112642 w 112642"/>
              <a:gd name="connsiteY0" fmla="*/ 0 h 42051"/>
              <a:gd name="connsiteX1" fmla="*/ 93789 w 112642"/>
              <a:gd name="connsiteY1" fmla="*/ 42051 h 42051"/>
              <a:gd name="connsiteX2" fmla="*/ 0 w 112642"/>
              <a:gd name="connsiteY2" fmla="*/ 0 h 42051"/>
              <a:gd name="connsiteX3" fmla="*/ 112642 w 112642"/>
              <a:gd name="connsiteY3" fmla="*/ 0 h 42051"/>
            </a:gdLst>
            <a:ahLst/>
            <a:cxnLst>
              <a:cxn ang="0">
                <a:pos x="connsiteX0" y="connsiteY0"/>
              </a:cxn>
              <a:cxn ang="0">
                <a:pos x="connsiteX1" y="connsiteY1"/>
              </a:cxn>
              <a:cxn ang="0">
                <a:pos x="connsiteX2" y="connsiteY2"/>
              </a:cxn>
              <a:cxn ang="0">
                <a:pos x="connsiteX3" y="connsiteY3"/>
              </a:cxn>
            </a:cxnLst>
            <a:rect l="l" t="t" r="r" b="b"/>
            <a:pathLst>
              <a:path w="112642" h="42051">
                <a:moveTo>
                  <a:pt x="112642" y="0"/>
                </a:moveTo>
                <a:lnTo>
                  <a:pt x="93789" y="42051"/>
                </a:lnTo>
                <a:lnTo>
                  <a:pt x="0" y="0"/>
                </a:lnTo>
                <a:lnTo>
                  <a:pt x="112642" y="0"/>
                </a:lnTo>
                <a:close/>
              </a:path>
            </a:pathLst>
          </a:custGeom>
        </p:spPr>
      </p:pic>
      <p:sp>
        <p:nvSpPr>
          <p:cNvPr id="13" name="Rectangle 12">
            <a:extLst>
              <a:ext uri="{FF2B5EF4-FFF2-40B4-BE49-F238E27FC236}">
                <a16:creationId xmlns:a16="http://schemas.microsoft.com/office/drawing/2014/main" id="{F8C338B6-59CD-954D-98C7-351E61B71E2A}"/>
              </a:ext>
            </a:extLst>
          </p:cNvPr>
          <p:cNvSpPr/>
          <p:nvPr/>
        </p:nvSpPr>
        <p:spPr>
          <a:xfrm>
            <a:off x="6059348" y="1797896"/>
            <a:ext cx="1799863" cy="646331"/>
          </a:xfrm>
          <a:prstGeom prst="rect">
            <a:avLst/>
          </a:prstGeom>
        </p:spPr>
        <p:txBody>
          <a:bodyPr wrap="square">
            <a:spAutoFit/>
          </a:bodyPr>
          <a:lstStyle/>
          <a:p>
            <a:pPr fontAlgn="base"/>
            <a:r>
              <a:rPr lang="en-US" dirty="0">
                <a:latin typeface="inherit"/>
              </a:rPr>
              <a:t>LAT: 48.874911</a:t>
            </a:r>
            <a:endParaRPr lang="en-US" dirty="0">
              <a:latin typeface="proxima-nova"/>
            </a:endParaRPr>
          </a:p>
          <a:p>
            <a:pPr fontAlgn="base"/>
            <a:r>
              <a:rPr lang="en-US" cap="all" dirty="0">
                <a:latin typeface="proxima-nova"/>
              </a:rPr>
              <a:t>LON</a:t>
            </a:r>
            <a:r>
              <a:rPr lang="en-US" cap="all" dirty="0">
                <a:latin typeface="inherit"/>
              </a:rPr>
              <a:t>:</a:t>
            </a:r>
            <a:r>
              <a:rPr lang="en-US" dirty="0">
                <a:latin typeface="inherit"/>
              </a:rPr>
              <a:t>2.310612</a:t>
            </a:r>
            <a:endParaRPr lang="en-US" i="0" dirty="0">
              <a:effectLst/>
              <a:latin typeface="proxima-nova"/>
            </a:endParaRPr>
          </a:p>
        </p:txBody>
      </p:sp>
      <p:sp>
        <p:nvSpPr>
          <p:cNvPr id="16" name="Oval 15">
            <a:extLst>
              <a:ext uri="{FF2B5EF4-FFF2-40B4-BE49-F238E27FC236}">
                <a16:creationId xmlns:a16="http://schemas.microsoft.com/office/drawing/2014/main" id="{59EEA57E-35E8-134E-AC0E-6AE8328C317B}"/>
              </a:ext>
            </a:extLst>
          </p:cNvPr>
          <p:cNvSpPr/>
          <p:nvPr/>
        </p:nvSpPr>
        <p:spPr>
          <a:xfrm>
            <a:off x="2569580" y="2129742"/>
            <a:ext cx="694481" cy="69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87C66A0-C715-514A-B936-24F750877E3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803B2-C478-8D46-8DFB-084D6807041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CFDC6DD-C270-7542-B818-A665B5C72A11}"/>
              </a:ext>
            </a:extLst>
          </p:cNvPr>
          <p:cNvSpPr txBox="1"/>
          <p:nvPr/>
        </p:nvSpPr>
        <p:spPr>
          <a:xfrm>
            <a:off x="6004999" y="2606233"/>
            <a:ext cx="3139001" cy="923330"/>
          </a:xfrm>
          <a:prstGeom prst="rect">
            <a:avLst/>
          </a:prstGeom>
          <a:noFill/>
          <a:ln>
            <a:noFill/>
          </a:ln>
        </p:spPr>
        <p:txBody>
          <a:bodyPr wrap="square" rtlCol="0">
            <a:spAutoFit/>
          </a:bodyPr>
          <a:lstStyle/>
          <a:p>
            <a:r>
              <a:rPr lang="en-US" b="1" dirty="0"/>
              <a:t>Quick Answer has 1 data point.</a:t>
            </a:r>
          </a:p>
          <a:p>
            <a:r>
              <a:rPr lang="en-US" b="1" dirty="0">
                <a:solidFill>
                  <a:schemeClr val="accent1"/>
                </a:solidFill>
              </a:rPr>
              <a:t>Its about 1.5k from Arc de Triumph</a:t>
            </a:r>
          </a:p>
        </p:txBody>
      </p:sp>
      <p:cxnSp>
        <p:nvCxnSpPr>
          <p:cNvPr id="18" name="Straight Arrow Connector 17">
            <a:extLst>
              <a:ext uri="{FF2B5EF4-FFF2-40B4-BE49-F238E27FC236}">
                <a16:creationId xmlns:a16="http://schemas.microsoft.com/office/drawing/2014/main" id="{AF7DA3E5-70CC-8742-B557-7B1793E5238B}"/>
              </a:ext>
            </a:extLst>
          </p:cNvPr>
          <p:cNvCxnSpPr>
            <a:cxnSpLocks/>
          </p:cNvCxnSpPr>
          <p:nvPr/>
        </p:nvCxnSpPr>
        <p:spPr>
          <a:xfrm flipV="1">
            <a:off x="462986" y="1412115"/>
            <a:ext cx="0" cy="243068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1FDBEC-07F6-EA47-8221-797E77CEF495}"/>
              </a:ext>
            </a:extLst>
          </p:cNvPr>
          <p:cNvCxnSpPr/>
          <p:nvPr/>
        </p:nvCxnSpPr>
        <p:spPr>
          <a:xfrm>
            <a:off x="474562" y="4155311"/>
            <a:ext cx="5335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50916E2-710D-9B4F-94D2-3B335DB04B0A}"/>
              </a:ext>
            </a:extLst>
          </p:cNvPr>
          <p:cNvCxnSpPr>
            <a:cxnSpLocks/>
          </p:cNvCxnSpPr>
          <p:nvPr/>
        </p:nvCxnSpPr>
        <p:spPr>
          <a:xfrm flipV="1">
            <a:off x="532435" y="2523281"/>
            <a:ext cx="2407535" cy="149313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22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nodeType="clickEffect">
                                  <p:stCondLst>
                                    <p:cond delay="0"/>
                                  </p:stCondLst>
                                  <p:childTnLst>
                                    <p:set>
                                      <p:cBhvr>
                                        <p:cTn id="18" dur="indefinite"/>
                                        <p:tgtEl>
                                          <p:spTgt spid="18"/>
                                        </p:tgtEl>
                                        <p:attrNameLst>
                                          <p:attrName>style.opacity</p:attrName>
                                        </p:attrNameLst>
                                      </p:cBhvr>
                                      <p:to>
                                        <p:strVal val="0.25"/>
                                      </p:to>
                                    </p:set>
                                    <p:animEffect filter="image" prLst="opacity: 0.25">
                                      <p:cBhvr rctx="IE">
                                        <p:cTn id="19" dur="indefinite"/>
                                        <p:tgtEl>
                                          <p:spTgt spid="18"/>
                                        </p:tgtEl>
                                      </p:cBhvr>
                                    </p:animEffect>
                                  </p:childTnLst>
                                </p:cTn>
                              </p:par>
                              <p:par>
                                <p:cTn id="20" presetID="9" presetClass="emph" presetSubtype="0" nodeType="withEffect">
                                  <p:stCondLst>
                                    <p:cond delay="0"/>
                                  </p:stCondLst>
                                  <p:childTnLst>
                                    <p:set>
                                      <p:cBhvr>
                                        <p:cTn id="21" dur="indefinite"/>
                                        <p:tgtEl>
                                          <p:spTgt spid="20"/>
                                        </p:tgtEl>
                                        <p:attrNameLst>
                                          <p:attrName>style.opacity</p:attrName>
                                        </p:attrNameLst>
                                      </p:cBhvr>
                                      <p:to>
                                        <p:strVal val="0.25"/>
                                      </p:to>
                                    </p:set>
                                    <p:animEffect filter="image" prLst="opacity: 0.25">
                                      <p:cBhvr rctx="IE">
                                        <p:cTn id="22" dur="indefinite"/>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4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49382"/>
            <a:ext cx="9144000" cy="537700"/>
          </a:xfrm>
        </p:spPr>
        <p:txBody>
          <a:bodyPr/>
          <a:lstStyle/>
          <a:p>
            <a:r>
              <a:rPr lang="en-US" sz="2800" dirty="0"/>
              <a:t>Intuitive Example of PCA</a:t>
            </a:r>
            <a:br>
              <a:rPr lang="en-US" sz="2400" dirty="0"/>
            </a:br>
            <a:r>
              <a:rPr lang="en-US" sz="2400" dirty="0"/>
              <a:t>Where is the </a:t>
            </a:r>
            <a:r>
              <a:rPr lang="en-US" sz="2400" dirty="0" err="1"/>
              <a:t>Musee</a:t>
            </a:r>
            <a:r>
              <a:rPr lang="en-US" sz="2400" dirty="0"/>
              <a:t> </a:t>
            </a:r>
            <a:r>
              <a:rPr lang="en-US" sz="2400" dirty="0" err="1"/>
              <a:t>Jacquemart</a:t>
            </a:r>
            <a:r>
              <a:rPr lang="en-US" sz="2400" dirty="0"/>
              <a:t>-Andre in Paris?</a:t>
            </a:r>
            <a:br>
              <a:rPr lang="en-US" sz="2400" dirty="0"/>
            </a:br>
            <a:endParaRPr lang="en-US" sz="2800" dirty="0"/>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12</a:t>
            </a:fld>
            <a:endParaRPr lang="en-US" dirty="0"/>
          </a:p>
        </p:txBody>
      </p:sp>
      <p:pic>
        <p:nvPicPr>
          <p:cNvPr id="46" name="Picture 45" descr="A close up of a map&#10;&#10;Description automatically generated">
            <a:extLst>
              <a:ext uri="{FF2B5EF4-FFF2-40B4-BE49-F238E27FC236}">
                <a16:creationId xmlns:a16="http://schemas.microsoft.com/office/drawing/2014/main" id="{373FF655-7830-0A45-A689-8D0C9BB68B0C}"/>
              </a:ext>
            </a:extLst>
          </p:cNvPr>
          <p:cNvPicPr>
            <a:picLocks noChangeAspect="1"/>
          </p:cNvPicPr>
          <p:nvPr/>
        </p:nvPicPr>
        <p:blipFill>
          <a:blip r:embed="rId2">
            <a:extLst>
              <a:ext uri="{28A0092B-C50C-407E-A947-70E740481C1C}">
                <a14:useLocalDpi xmlns:a14="http://schemas.microsoft.com/office/drawing/2010/main" val="0"/>
              </a:ext>
            </a:extLst>
          </a:blip>
          <a:srcRect l="15971" t="1964"/>
          <a:stretch>
            <a:fillRect/>
          </a:stretch>
        </p:blipFill>
        <p:spPr>
          <a:xfrm rot="20151040">
            <a:off x="-233379" y="411648"/>
            <a:ext cx="6400800" cy="5079085"/>
          </a:xfrm>
          <a:custGeom>
            <a:avLst/>
            <a:gdLst>
              <a:gd name="connsiteX0" fmla="*/ 1467971 w 7683592"/>
              <a:gd name="connsiteY0" fmla="*/ 0 h 6096986"/>
              <a:gd name="connsiteX1" fmla="*/ 7683592 w 7683592"/>
              <a:gd name="connsiteY1" fmla="*/ 2786807 h 6096986"/>
              <a:gd name="connsiteX2" fmla="*/ 7683592 w 7683592"/>
              <a:gd name="connsiteY2" fmla="*/ 3253449 h 6096986"/>
              <a:gd name="connsiteX3" fmla="*/ 6408677 w 7683592"/>
              <a:gd name="connsiteY3" fmla="*/ 6096986 h 6096986"/>
              <a:gd name="connsiteX4" fmla="*/ 6296035 w 7683592"/>
              <a:gd name="connsiteY4" fmla="*/ 6096986 h 6096986"/>
              <a:gd name="connsiteX5" fmla="*/ 0 w 7683592"/>
              <a:gd name="connsiteY5" fmla="*/ 3274125 h 6096986"/>
              <a:gd name="connsiteX6" fmla="*/ 1467971 w 7683592"/>
              <a:gd name="connsiteY6" fmla="*/ 0 h 609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3592" h="6096986">
                <a:moveTo>
                  <a:pt x="1467971" y="0"/>
                </a:moveTo>
                <a:lnTo>
                  <a:pt x="7683592" y="2786807"/>
                </a:lnTo>
                <a:lnTo>
                  <a:pt x="7683592" y="3253449"/>
                </a:lnTo>
                <a:lnTo>
                  <a:pt x="6408677" y="6096986"/>
                </a:lnTo>
                <a:lnTo>
                  <a:pt x="6296035" y="6096986"/>
                </a:lnTo>
                <a:lnTo>
                  <a:pt x="0" y="3274125"/>
                </a:lnTo>
                <a:lnTo>
                  <a:pt x="1467971" y="0"/>
                </a:lnTo>
                <a:close/>
              </a:path>
            </a:pathLst>
          </a:custGeom>
        </p:spPr>
      </p:pic>
      <p:pic>
        <p:nvPicPr>
          <p:cNvPr id="44" name="Picture 43" descr="A close up of a map&#10;&#10;Description automatically generated">
            <a:extLst>
              <a:ext uri="{FF2B5EF4-FFF2-40B4-BE49-F238E27FC236}">
                <a16:creationId xmlns:a16="http://schemas.microsoft.com/office/drawing/2014/main" id="{88E77FC7-DF48-E04D-A897-DC2C0E3EB01A}"/>
              </a:ext>
            </a:extLst>
          </p:cNvPr>
          <p:cNvPicPr>
            <a:picLocks noChangeAspect="1"/>
          </p:cNvPicPr>
          <p:nvPr/>
        </p:nvPicPr>
        <p:blipFill>
          <a:blip r:embed="rId2">
            <a:extLst>
              <a:ext uri="{28A0092B-C50C-407E-A947-70E740481C1C}">
                <a14:useLocalDpi xmlns:a14="http://schemas.microsoft.com/office/drawing/2010/main" val="0"/>
              </a:ext>
            </a:extLst>
          </a:blip>
          <a:srcRect l="100000" t="46774" r="-1905" b="45723"/>
          <a:stretch>
            <a:fillRect/>
          </a:stretch>
        </p:blipFill>
        <p:spPr>
          <a:xfrm rot="20151040">
            <a:off x="8844152" y="1217161"/>
            <a:ext cx="174203" cy="466642"/>
          </a:xfrm>
          <a:custGeom>
            <a:avLst/>
            <a:gdLst>
              <a:gd name="connsiteX0" fmla="*/ 0 w 174203"/>
              <a:gd name="connsiteY0" fmla="*/ 0 h 466642"/>
              <a:gd name="connsiteX1" fmla="*/ 174203 w 174203"/>
              <a:gd name="connsiteY1" fmla="*/ 78105 h 466642"/>
              <a:gd name="connsiteX2" fmla="*/ 0 w 174203"/>
              <a:gd name="connsiteY2" fmla="*/ 466642 h 466642"/>
              <a:gd name="connsiteX3" fmla="*/ 0 w 174203"/>
              <a:gd name="connsiteY3" fmla="*/ 0 h 466642"/>
            </a:gdLst>
            <a:ahLst/>
            <a:cxnLst>
              <a:cxn ang="0">
                <a:pos x="connsiteX0" y="connsiteY0"/>
              </a:cxn>
              <a:cxn ang="0">
                <a:pos x="connsiteX1" y="connsiteY1"/>
              </a:cxn>
              <a:cxn ang="0">
                <a:pos x="connsiteX2" y="connsiteY2"/>
              </a:cxn>
              <a:cxn ang="0">
                <a:pos x="connsiteX3" y="connsiteY3"/>
              </a:cxn>
            </a:cxnLst>
            <a:rect l="l" t="t" r="r" b="b"/>
            <a:pathLst>
              <a:path w="174203" h="466642">
                <a:moveTo>
                  <a:pt x="0" y="0"/>
                </a:moveTo>
                <a:lnTo>
                  <a:pt x="174203" y="78105"/>
                </a:lnTo>
                <a:lnTo>
                  <a:pt x="0" y="466642"/>
                </a:lnTo>
                <a:lnTo>
                  <a:pt x="0" y="0"/>
                </a:lnTo>
                <a:close/>
              </a:path>
            </a:pathLst>
          </a:custGeom>
        </p:spPr>
      </p:pic>
      <p:pic>
        <p:nvPicPr>
          <p:cNvPr id="42" name="Picture 41" descr="A close up of a map&#10;&#10;Description automatically generated">
            <a:extLst>
              <a:ext uri="{FF2B5EF4-FFF2-40B4-BE49-F238E27FC236}">
                <a16:creationId xmlns:a16="http://schemas.microsoft.com/office/drawing/2014/main" id="{E12ACE8A-375D-494B-A08A-FBD5AA354376}"/>
              </a:ext>
            </a:extLst>
          </p:cNvPr>
          <p:cNvPicPr>
            <a:picLocks noChangeAspect="1"/>
          </p:cNvPicPr>
          <p:nvPr/>
        </p:nvPicPr>
        <p:blipFill>
          <a:blip r:embed="rId2">
            <a:extLst>
              <a:ext uri="{28A0092B-C50C-407E-A947-70E740481C1C}">
                <a14:useLocalDpi xmlns:a14="http://schemas.microsoft.com/office/drawing/2010/main" val="0"/>
              </a:ext>
            </a:extLst>
          </a:blip>
          <a:srcRect l="84825" t="100000" r="13943" b="-676"/>
          <a:stretch>
            <a:fillRect/>
          </a:stretch>
        </p:blipFill>
        <p:spPr>
          <a:xfrm rot="20151040">
            <a:off x="8848119" y="4836486"/>
            <a:ext cx="112642" cy="42051"/>
          </a:xfrm>
          <a:custGeom>
            <a:avLst/>
            <a:gdLst>
              <a:gd name="connsiteX0" fmla="*/ 112642 w 112642"/>
              <a:gd name="connsiteY0" fmla="*/ 0 h 42051"/>
              <a:gd name="connsiteX1" fmla="*/ 93789 w 112642"/>
              <a:gd name="connsiteY1" fmla="*/ 42051 h 42051"/>
              <a:gd name="connsiteX2" fmla="*/ 0 w 112642"/>
              <a:gd name="connsiteY2" fmla="*/ 0 h 42051"/>
              <a:gd name="connsiteX3" fmla="*/ 112642 w 112642"/>
              <a:gd name="connsiteY3" fmla="*/ 0 h 42051"/>
            </a:gdLst>
            <a:ahLst/>
            <a:cxnLst>
              <a:cxn ang="0">
                <a:pos x="connsiteX0" y="connsiteY0"/>
              </a:cxn>
              <a:cxn ang="0">
                <a:pos x="connsiteX1" y="connsiteY1"/>
              </a:cxn>
              <a:cxn ang="0">
                <a:pos x="connsiteX2" y="connsiteY2"/>
              </a:cxn>
              <a:cxn ang="0">
                <a:pos x="connsiteX3" y="connsiteY3"/>
              </a:cxn>
            </a:cxnLst>
            <a:rect l="l" t="t" r="r" b="b"/>
            <a:pathLst>
              <a:path w="112642" h="42051">
                <a:moveTo>
                  <a:pt x="112642" y="0"/>
                </a:moveTo>
                <a:lnTo>
                  <a:pt x="93789" y="42051"/>
                </a:lnTo>
                <a:lnTo>
                  <a:pt x="0" y="0"/>
                </a:lnTo>
                <a:lnTo>
                  <a:pt x="112642" y="0"/>
                </a:lnTo>
                <a:close/>
              </a:path>
            </a:pathLst>
          </a:custGeom>
        </p:spPr>
      </p:pic>
      <p:sp>
        <p:nvSpPr>
          <p:cNvPr id="13" name="Rectangle 12">
            <a:extLst>
              <a:ext uri="{FF2B5EF4-FFF2-40B4-BE49-F238E27FC236}">
                <a16:creationId xmlns:a16="http://schemas.microsoft.com/office/drawing/2014/main" id="{F8C338B6-59CD-954D-98C7-351E61B71E2A}"/>
              </a:ext>
            </a:extLst>
          </p:cNvPr>
          <p:cNvSpPr/>
          <p:nvPr/>
        </p:nvSpPr>
        <p:spPr>
          <a:xfrm>
            <a:off x="6059348" y="1797896"/>
            <a:ext cx="1799863" cy="646331"/>
          </a:xfrm>
          <a:prstGeom prst="rect">
            <a:avLst/>
          </a:prstGeom>
        </p:spPr>
        <p:txBody>
          <a:bodyPr wrap="square">
            <a:spAutoFit/>
          </a:bodyPr>
          <a:lstStyle/>
          <a:p>
            <a:pPr fontAlgn="base"/>
            <a:r>
              <a:rPr lang="en-US" dirty="0">
                <a:latin typeface="inherit"/>
              </a:rPr>
              <a:t>LAT: 48.874911</a:t>
            </a:r>
            <a:endParaRPr lang="en-US" dirty="0">
              <a:latin typeface="proxima-nova"/>
            </a:endParaRPr>
          </a:p>
          <a:p>
            <a:pPr fontAlgn="base"/>
            <a:r>
              <a:rPr lang="en-US" cap="all" dirty="0">
                <a:latin typeface="proxima-nova"/>
              </a:rPr>
              <a:t>LON</a:t>
            </a:r>
            <a:r>
              <a:rPr lang="en-US" cap="all" dirty="0">
                <a:latin typeface="inherit"/>
              </a:rPr>
              <a:t>:</a:t>
            </a:r>
            <a:r>
              <a:rPr lang="en-US" dirty="0">
                <a:latin typeface="inherit"/>
              </a:rPr>
              <a:t>2.310612</a:t>
            </a:r>
            <a:endParaRPr lang="en-US" i="0" dirty="0">
              <a:effectLst/>
              <a:latin typeface="proxima-nova"/>
            </a:endParaRPr>
          </a:p>
        </p:txBody>
      </p:sp>
      <p:sp>
        <p:nvSpPr>
          <p:cNvPr id="15" name="TextBox 14">
            <a:extLst>
              <a:ext uri="{FF2B5EF4-FFF2-40B4-BE49-F238E27FC236}">
                <a16:creationId xmlns:a16="http://schemas.microsoft.com/office/drawing/2014/main" id="{AF155576-EB51-4441-AC2A-FAED69B3571C}"/>
              </a:ext>
            </a:extLst>
          </p:cNvPr>
          <p:cNvSpPr txBox="1"/>
          <p:nvPr/>
        </p:nvSpPr>
        <p:spPr>
          <a:xfrm>
            <a:off x="6004999" y="1458410"/>
            <a:ext cx="3202928" cy="369332"/>
          </a:xfrm>
          <a:prstGeom prst="rect">
            <a:avLst/>
          </a:prstGeom>
          <a:noFill/>
        </p:spPr>
        <p:txBody>
          <a:bodyPr wrap="none" rtlCol="0">
            <a:spAutoFit/>
          </a:bodyPr>
          <a:lstStyle/>
          <a:p>
            <a:r>
              <a:rPr lang="en-US" b="1" dirty="0"/>
              <a:t>Exact Answer has 2 data points.</a:t>
            </a:r>
          </a:p>
        </p:txBody>
      </p:sp>
      <p:sp>
        <p:nvSpPr>
          <p:cNvPr id="16" name="Oval 15">
            <a:extLst>
              <a:ext uri="{FF2B5EF4-FFF2-40B4-BE49-F238E27FC236}">
                <a16:creationId xmlns:a16="http://schemas.microsoft.com/office/drawing/2014/main" id="{59EEA57E-35E8-134E-AC0E-6AE8328C317B}"/>
              </a:ext>
            </a:extLst>
          </p:cNvPr>
          <p:cNvSpPr/>
          <p:nvPr/>
        </p:nvSpPr>
        <p:spPr>
          <a:xfrm>
            <a:off x="2569580" y="2129742"/>
            <a:ext cx="694481" cy="69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87C66A0-C715-514A-B936-24F750877E3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803B2-C478-8D46-8DFB-084D6807041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CFDC6DD-C270-7542-B818-A665B5C72A11}"/>
              </a:ext>
            </a:extLst>
          </p:cNvPr>
          <p:cNvSpPr txBox="1"/>
          <p:nvPr/>
        </p:nvSpPr>
        <p:spPr>
          <a:xfrm>
            <a:off x="6004999" y="2606233"/>
            <a:ext cx="3139001" cy="923330"/>
          </a:xfrm>
          <a:prstGeom prst="rect">
            <a:avLst/>
          </a:prstGeom>
          <a:noFill/>
          <a:ln>
            <a:noFill/>
          </a:ln>
        </p:spPr>
        <p:txBody>
          <a:bodyPr wrap="square" rtlCol="0">
            <a:spAutoFit/>
          </a:bodyPr>
          <a:lstStyle/>
          <a:p>
            <a:r>
              <a:rPr lang="en-US" b="1" dirty="0"/>
              <a:t>Quick Answer has 1 data point.</a:t>
            </a:r>
          </a:p>
          <a:p>
            <a:r>
              <a:rPr lang="en-US" b="1" dirty="0">
                <a:solidFill>
                  <a:schemeClr val="accent1"/>
                </a:solidFill>
              </a:rPr>
              <a:t>Its about 1.5k from Arc de Triumph</a:t>
            </a:r>
          </a:p>
        </p:txBody>
      </p:sp>
      <p:cxnSp>
        <p:nvCxnSpPr>
          <p:cNvPr id="18" name="Straight Arrow Connector 17">
            <a:extLst>
              <a:ext uri="{FF2B5EF4-FFF2-40B4-BE49-F238E27FC236}">
                <a16:creationId xmlns:a16="http://schemas.microsoft.com/office/drawing/2014/main" id="{AF7DA3E5-70CC-8742-B557-7B1793E5238B}"/>
              </a:ext>
            </a:extLst>
          </p:cNvPr>
          <p:cNvCxnSpPr>
            <a:cxnSpLocks/>
          </p:cNvCxnSpPr>
          <p:nvPr/>
        </p:nvCxnSpPr>
        <p:spPr>
          <a:xfrm flipV="1">
            <a:off x="462986" y="1412115"/>
            <a:ext cx="0" cy="243068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1FDBEC-07F6-EA47-8221-797E77CEF495}"/>
              </a:ext>
            </a:extLst>
          </p:cNvPr>
          <p:cNvCxnSpPr/>
          <p:nvPr/>
        </p:nvCxnSpPr>
        <p:spPr>
          <a:xfrm>
            <a:off x="474562" y="4155311"/>
            <a:ext cx="5335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50916E2-710D-9B4F-94D2-3B335DB04B0A}"/>
              </a:ext>
            </a:extLst>
          </p:cNvPr>
          <p:cNvCxnSpPr>
            <a:cxnSpLocks/>
          </p:cNvCxnSpPr>
          <p:nvPr/>
        </p:nvCxnSpPr>
        <p:spPr>
          <a:xfrm flipV="1">
            <a:off x="532435" y="2523281"/>
            <a:ext cx="2407535" cy="1493134"/>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B61D110-014C-FD43-99BC-BD458468192D}"/>
              </a:ext>
            </a:extLst>
          </p:cNvPr>
          <p:cNvSpPr/>
          <p:nvPr/>
        </p:nvSpPr>
        <p:spPr>
          <a:xfrm>
            <a:off x="1657350" y="5326350"/>
            <a:ext cx="1799863" cy="646331"/>
          </a:xfrm>
          <a:prstGeom prst="rect">
            <a:avLst/>
          </a:prstGeom>
        </p:spPr>
        <p:txBody>
          <a:bodyPr wrap="square">
            <a:spAutoFit/>
          </a:bodyPr>
          <a:lstStyle/>
          <a:p>
            <a:pPr fontAlgn="base"/>
            <a:r>
              <a:rPr lang="en-US" b="1" dirty="0">
                <a:solidFill>
                  <a:schemeClr val="accent1"/>
                </a:solidFill>
                <a:latin typeface="inherit"/>
              </a:rPr>
              <a:t>LAT: 48.874911</a:t>
            </a:r>
            <a:endParaRPr lang="en-US" b="1" dirty="0">
              <a:solidFill>
                <a:schemeClr val="accent1"/>
              </a:solidFill>
              <a:latin typeface="proxima-nova"/>
            </a:endParaRPr>
          </a:p>
          <a:p>
            <a:pPr fontAlgn="base"/>
            <a:r>
              <a:rPr lang="en-US" b="1" cap="all" dirty="0">
                <a:solidFill>
                  <a:schemeClr val="accent1"/>
                </a:solidFill>
                <a:latin typeface="proxima-nova"/>
              </a:rPr>
              <a:t>LON</a:t>
            </a:r>
            <a:r>
              <a:rPr lang="en-US" b="1" cap="all" dirty="0">
                <a:solidFill>
                  <a:schemeClr val="accent1"/>
                </a:solidFill>
                <a:latin typeface="inherit"/>
              </a:rPr>
              <a:t>:</a:t>
            </a:r>
            <a:r>
              <a:rPr lang="en-US" b="1" dirty="0">
                <a:solidFill>
                  <a:schemeClr val="accent1"/>
                </a:solidFill>
                <a:latin typeface="inherit"/>
              </a:rPr>
              <a:t>2.310612</a:t>
            </a:r>
            <a:endParaRPr lang="en-US" b="1" i="0" dirty="0">
              <a:solidFill>
                <a:schemeClr val="accent1"/>
              </a:solidFill>
              <a:effectLst/>
              <a:latin typeface="proxima-nova"/>
            </a:endParaRPr>
          </a:p>
        </p:txBody>
      </p:sp>
      <p:sp>
        <p:nvSpPr>
          <p:cNvPr id="6" name="Rectangle 5">
            <a:extLst>
              <a:ext uri="{FF2B5EF4-FFF2-40B4-BE49-F238E27FC236}">
                <a16:creationId xmlns:a16="http://schemas.microsoft.com/office/drawing/2014/main" id="{DF133D87-CA8B-7446-BFC8-2D398B72B266}"/>
              </a:ext>
            </a:extLst>
          </p:cNvPr>
          <p:cNvSpPr/>
          <p:nvPr/>
        </p:nvSpPr>
        <p:spPr>
          <a:xfrm>
            <a:off x="4366780" y="5528262"/>
            <a:ext cx="3518592" cy="369332"/>
          </a:xfrm>
          <a:prstGeom prst="rect">
            <a:avLst/>
          </a:prstGeom>
        </p:spPr>
        <p:txBody>
          <a:bodyPr wrap="none">
            <a:spAutoFit/>
          </a:bodyPr>
          <a:lstStyle/>
          <a:p>
            <a:r>
              <a:rPr lang="en-US" b="1" dirty="0">
                <a:solidFill>
                  <a:schemeClr val="accent1"/>
                </a:solidFill>
              </a:rPr>
              <a:t>Its about 1.5k from Arc de Triumph</a:t>
            </a:r>
          </a:p>
        </p:txBody>
      </p:sp>
      <p:sp>
        <p:nvSpPr>
          <p:cNvPr id="7" name="TextBox 6">
            <a:extLst>
              <a:ext uri="{FF2B5EF4-FFF2-40B4-BE49-F238E27FC236}">
                <a16:creationId xmlns:a16="http://schemas.microsoft.com/office/drawing/2014/main" id="{8939FB9E-A992-9F48-AAF3-0BE794DD48E7}"/>
              </a:ext>
            </a:extLst>
          </p:cNvPr>
          <p:cNvSpPr txBox="1"/>
          <p:nvPr/>
        </p:nvSpPr>
        <p:spPr>
          <a:xfrm>
            <a:off x="1343647" y="4957018"/>
            <a:ext cx="2427268" cy="369332"/>
          </a:xfrm>
          <a:prstGeom prst="rect">
            <a:avLst/>
          </a:prstGeom>
          <a:noFill/>
        </p:spPr>
        <p:txBody>
          <a:bodyPr wrap="none" rtlCol="0">
            <a:spAutoFit/>
          </a:bodyPr>
          <a:lstStyle/>
          <a:p>
            <a:r>
              <a:rPr lang="en-US" dirty="0"/>
              <a:t>2 Values, Highly Specific</a:t>
            </a:r>
          </a:p>
        </p:txBody>
      </p:sp>
      <p:sp>
        <p:nvSpPr>
          <p:cNvPr id="21" name="TextBox 20">
            <a:extLst>
              <a:ext uri="{FF2B5EF4-FFF2-40B4-BE49-F238E27FC236}">
                <a16:creationId xmlns:a16="http://schemas.microsoft.com/office/drawing/2014/main" id="{178267D5-4D55-2B40-A66E-FD8ED2D74B45}"/>
              </a:ext>
            </a:extLst>
          </p:cNvPr>
          <p:cNvSpPr txBox="1"/>
          <p:nvPr/>
        </p:nvSpPr>
        <p:spPr>
          <a:xfrm>
            <a:off x="4434050" y="4957018"/>
            <a:ext cx="4200499" cy="646331"/>
          </a:xfrm>
          <a:prstGeom prst="rect">
            <a:avLst/>
          </a:prstGeom>
          <a:noFill/>
        </p:spPr>
        <p:txBody>
          <a:bodyPr wrap="square" rtlCol="0">
            <a:spAutoFit/>
          </a:bodyPr>
          <a:lstStyle/>
          <a:p>
            <a:r>
              <a:rPr lang="en-US" dirty="0"/>
              <a:t>1 Values, Less Specific, generally correct mixing the two</a:t>
            </a:r>
          </a:p>
        </p:txBody>
      </p:sp>
    </p:spTree>
    <p:extLst>
      <p:ext uri="{BB962C8B-B14F-4D97-AF65-F5344CB8AC3E}">
        <p14:creationId xmlns:p14="http://schemas.microsoft.com/office/powerpoint/2010/main" val="184135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18"/>
                                        </p:tgtEl>
                                        <p:attrNameLst>
                                          <p:attrName>style.opacity</p:attrName>
                                        </p:attrNameLst>
                                      </p:cBhvr>
                                      <p:to>
                                        <p:strVal val="0.25"/>
                                      </p:to>
                                    </p:set>
                                    <p:animEffect filter="image" prLst="opacity: 0.25">
                                      <p:cBhvr rctx="IE">
                                        <p:cTn id="23" dur="indefinite"/>
                                        <p:tgtEl>
                                          <p:spTgt spid="18"/>
                                        </p:tgtEl>
                                      </p:cBhvr>
                                    </p:animEffect>
                                  </p:childTnLst>
                                </p:cTn>
                              </p:par>
                              <p:par>
                                <p:cTn id="24" presetID="9" presetClass="emph" presetSubtype="0" nodeType="withEffect">
                                  <p:stCondLst>
                                    <p:cond delay="0"/>
                                  </p:stCondLst>
                                  <p:childTnLst>
                                    <p:set>
                                      <p:cBhvr>
                                        <p:cTn id="25" dur="indefinite"/>
                                        <p:tgtEl>
                                          <p:spTgt spid="20"/>
                                        </p:tgtEl>
                                        <p:attrNameLst>
                                          <p:attrName>style.opacity</p:attrName>
                                        </p:attrNameLst>
                                      </p:cBhvr>
                                      <p:to>
                                        <p:strVal val="0.25"/>
                                      </p:to>
                                    </p:set>
                                    <p:animEffect filter="image" prLst="opacity: 0.25">
                                      <p:cBhvr rctx="IE">
                                        <p:cTn id="26" dur="indefinite"/>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animBg="1"/>
      <p:bldP spid="49" grpId="0" animBg="1"/>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In our case, we have thousands of term vectors.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13</a:t>
            </a:fld>
            <a:endParaRPr lang="en-US" dirty="0"/>
          </a:p>
        </p:txBody>
      </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Term Vectors are paired to reduce dimensions</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9957DCA5-0A55-9F4B-A894-CDCA36E34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3" y="1975011"/>
            <a:ext cx="3187286" cy="1578417"/>
          </a:xfrm>
          <a:prstGeom prst="rect">
            <a:avLst/>
          </a:prstGeom>
          <a:ln>
            <a:solidFill>
              <a:schemeClr val="tx1"/>
            </a:solidFill>
          </a:ln>
        </p:spPr>
      </p:pic>
      <p:pic>
        <p:nvPicPr>
          <p:cNvPr id="25" name="Picture 24" descr="A close up of a map&#10;&#10;Description automatically generated">
            <a:extLst>
              <a:ext uri="{FF2B5EF4-FFF2-40B4-BE49-F238E27FC236}">
                <a16:creationId xmlns:a16="http://schemas.microsoft.com/office/drawing/2014/main" id="{DCA4E5E6-93CA-DE42-ACC9-A139E3FEE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570" y="2127411"/>
            <a:ext cx="3187286" cy="1578417"/>
          </a:xfrm>
          <a:prstGeom prst="rect">
            <a:avLst/>
          </a:prstGeom>
          <a:ln>
            <a:solidFill>
              <a:schemeClr val="tx1"/>
            </a:solidFill>
          </a:ln>
        </p:spPr>
      </p:pic>
      <p:pic>
        <p:nvPicPr>
          <p:cNvPr id="26" name="Picture 25" descr="A close up of a map&#10;&#10;Description automatically generated">
            <a:extLst>
              <a:ext uri="{FF2B5EF4-FFF2-40B4-BE49-F238E27FC236}">
                <a16:creationId xmlns:a16="http://schemas.microsoft.com/office/drawing/2014/main" id="{F814DF10-51AE-7D4C-B3B2-CE3B94B8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077" y="2279811"/>
            <a:ext cx="3187286" cy="1578417"/>
          </a:xfrm>
          <a:prstGeom prst="rect">
            <a:avLst/>
          </a:prstGeom>
          <a:ln>
            <a:solidFill>
              <a:schemeClr val="tx1"/>
            </a:solidFill>
          </a:ln>
        </p:spPr>
      </p:pic>
      <p:pic>
        <p:nvPicPr>
          <p:cNvPr id="27" name="Picture 26" descr="A close up of a map&#10;&#10;Description automatically generated">
            <a:extLst>
              <a:ext uri="{FF2B5EF4-FFF2-40B4-BE49-F238E27FC236}">
                <a16:creationId xmlns:a16="http://schemas.microsoft.com/office/drawing/2014/main" id="{CEB82B2D-F6F5-0E48-A94F-48B010260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584" y="2432211"/>
            <a:ext cx="3187286" cy="1578417"/>
          </a:xfrm>
          <a:prstGeom prst="rect">
            <a:avLst/>
          </a:prstGeom>
          <a:ln>
            <a:solidFill>
              <a:schemeClr val="tx1"/>
            </a:solidFill>
          </a:ln>
        </p:spPr>
      </p:pic>
      <p:pic>
        <p:nvPicPr>
          <p:cNvPr id="38" name="Picture 37" descr="A close up of a map&#10;&#10;Description automatically generated">
            <a:extLst>
              <a:ext uri="{FF2B5EF4-FFF2-40B4-BE49-F238E27FC236}">
                <a16:creationId xmlns:a16="http://schemas.microsoft.com/office/drawing/2014/main" id="{B9DC3F1F-EFCD-004D-86DC-DA36394D0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091" y="2584611"/>
            <a:ext cx="3187286" cy="1578417"/>
          </a:xfrm>
          <a:prstGeom prst="rect">
            <a:avLst/>
          </a:prstGeom>
          <a:ln>
            <a:solidFill>
              <a:schemeClr val="tx1"/>
            </a:solidFill>
          </a:ln>
        </p:spPr>
      </p:pic>
      <p:pic>
        <p:nvPicPr>
          <p:cNvPr id="39" name="Picture 38" descr="A close up of a map&#10;&#10;Description automatically generated">
            <a:extLst>
              <a:ext uri="{FF2B5EF4-FFF2-40B4-BE49-F238E27FC236}">
                <a16:creationId xmlns:a16="http://schemas.microsoft.com/office/drawing/2014/main" id="{86A82B43-4B3C-2E43-9765-1A70A0856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600" y="3165275"/>
            <a:ext cx="3187286" cy="1578417"/>
          </a:xfrm>
          <a:prstGeom prst="rect">
            <a:avLst/>
          </a:prstGeom>
          <a:ln>
            <a:solidFill>
              <a:schemeClr val="tx1"/>
            </a:solidFill>
          </a:ln>
        </p:spPr>
      </p:pic>
    </p:spTree>
    <p:extLst>
      <p:ext uri="{BB962C8B-B14F-4D97-AF65-F5344CB8AC3E}">
        <p14:creationId xmlns:p14="http://schemas.microsoft.com/office/powerpoint/2010/main" val="148444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In our case, we have thousands of term vectors.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14</a:t>
            </a:fld>
            <a:endParaRPr lang="en-US" dirty="0"/>
          </a:p>
        </p:txBody>
      </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The reduced vectors are subject to more single value decompositions</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9957DCA5-0A55-9F4B-A894-CDCA36E34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3" y="1824538"/>
            <a:ext cx="3187286" cy="1578417"/>
          </a:xfrm>
          <a:prstGeom prst="rect">
            <a:avLst/>
          </a:prstGeom>
          <a:ln>
            <a:solidFill>
              <a:schemeClr val="tx1"/>
            </a:solidFill>
          </a:ln>
        </p:spPr>
      </p:pic>
      <p:pic>
        <p:nvPicPr>
          <p:cNvPr id="25" name="Picture 24" descr="A close up of a map&#10;&#10;Description automatically generated">
            <a:extLst>
              <a:ext uri="{FF2B5EF4-FFF2-40B4-BE49-F238E27FC236}">
                <a16:creationId xmlns:a16="http://schemas.microsoft.com/office/drawing/2014/main" id="{DCA4E5E6-93CA-DE42-ACC9-A139E3FEE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57" y="2347328"/>
            <a:ext cx="3187286" cy="1578417"/>
          </a:xfrm>
          <a:prstGeom prst="rect">
            <a:avLst/>
          </a:prstGeom>
          <a:ln>
            <a:solidFill>
              <a:schemeClr val="tx1"/>
            </a:solidFill>
          </a:ln>
        </p:spPr>
      </p:pic>
      <p:pic>
        <p:nvPicPr>
          <p:cNvPr id="26" name="Picture 25" descr="A close up of a map&#10;&#10;Description automatically generated">
            <a:extLst>
              <a:ext uri="{FF2B5EF4-FFF2-40B4-BE49-F238E27FC236}">
                <a16:creationId xmlns:a16="http://schemas.microsoft.com/office/drawing/2014/main" id="{F814DF10-51AE-7D4C-B3B2-CE3B94B8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475" y="2870119"/>
            <a:ext cx="3187286" cy="1578417"/>
          </a:xfrm>
          <a:prstGeom prst="rect">
            <a:avLst/>
          </a:prstGeom>
          <a:ln>
            <a:solidFill>
              <a:schemeClr val="tx1"/>
            </a:solidFill>
          </a:ln>
        </p:spPr>
      </p:pic>
      <p:pic>
        <p:nvPicPr>
          <p:cNvPr id="27" name="Picture 26" descr="A close up of a map&#10;&#10;Description automatically generated">
            <a:extLst>
              <a:ext uri="{FF2B5EF4-FFF2-40B4-BE49-F238E27FC236}">
                <a16:creationId xmlns:a16="http://schemas.microsoft.com/office/drawing/2014/main" id="{CEB82B2D-F6F5-0E48-A94F-48B010260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266" y="3381334"/>
            <a:ext cx="3187286" cy="1578417"/>
          </a:xfrm>
          <a:prstGeom prst="rect">
            <a:avLst/>
          </a:prstGeom>
          <a:ln>
            <a:solidFill>
              <a:schemeClr val="tx1"/>
            </a:solidFill>
          </a:ln>
        </p:spPr>
      </p:pic>
      <p:pic>
        <p:nvPicPr>
          <p:cNvPr id="38" name="Picture 37" descr="A close up of a map&#10;&#10;Description automatically generated">
            <a:extLst>
              <a:ext uri="{FF2B5EF4-FFF2-40B4-BE49-F238E27FC236}">
                <a16:creationId xmlns:a16="http://schemas.microsoft.com/office/drawing/2014/main" id="{B9DC3F1F-EFCD-004D-86DC-DA36394D0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458" y="3927273"/>
            <a:ext cx="3187286" cy="1578417"/>
          </a:xfrm>
          <a:prstGeom prst="rect">
            <a:avLst/>
          </a:prstGeom>
          <a:ln>
            <a:solidFill>
              <a:schemeClr val="tx1"/>
            </a:solidFill>
          </a:ln>
        </p:spPr>
      </p:pic>
      <p:pic>
        <p:nvPicPr>
          <p:cNvPr id="39" name="Picture 38" descr="A close up of a map&#10;&#10;Description automatically generated">
            <a:extLst>
              <a:ext uri="{FF2B5EF4-FFF2-40B4-BE49-F238E27FC236}">
                <a16:creationId xmlns:a16="http://schemas.microsoft.com/office/drawing/2014/main" id="{86A82B43-4B3C-2E43-9765-1A70A0856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949" y="4496362"/>
            <a:ext cx="3187286" cy="1578417"/>
          </a:xfrm>
          <a:prstGeom prst="rect">
            <a:avLst/>
          </a:prstGeom>
          <a:ln>
            <a:solidFill>
              <a:schemeClr val="tx1"/>
            </a:solidFill>
          </a:ln>
        </p:spPr>
      </p:pic>
      <p:pic>
        <p:nvPicPr>
          <p:cNvPr id="14" name="Picture 13" descr="A close up of a map&#10;&#10;Description automatically generated">
            <a:extLst>
              <a:ext uri="{FF2B5EF4-FFF2-40B4-BE49-F238E27FC236}">
                <a16:creationId xmlns:a16="http://schemas.microsoft.com/office/drawing/2014/main" id="{A7DBE1AE-E1D8-8A4A-AB5A-B74571E76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982" y="1893989"/>
            <a:ext cx="3187286" cy="1578417"/>
          </a:xfrm>
          <a:prstGeom prst="rect">
            <a:avLst/>
          </a:prstGeom>
          <a:ln>
            <a:solidFill>
              <a:schemeClr val="tx1"/>
            </a:solidFill>
          </a:ln>
        </p:spPr>
      </p:pic>
      <p:pic>
        <p:nvPicPr>
          <p:cNvPr id="15" name="Picture 14" descr="A close up of a map&#10;&#10;Description automatically generated">
            <a:extLst>
              <a:ext uri="{FF2B5EF4-FFF2-40B4-BE49-F238E27FC236}">
                <a16:creationId xmlns:a16="http://schemas.microsoft.com/office/drawing/2014/main" id="{B1BEF5A5-3C83-D84D-8658-31DB134B6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4817" y="2486227"/>
            <a:ext cx="3187286" cy="1578417"/>
          </a:xfrm>
          <a:prstGeom prst="rect">
            <a:avLst/>
          </a:prstGeom>
          <a:ln>
            <a:solidFill>
              <a:schemeClr val="tx1"/>
            </a:solidFill>
          </a:ln>
        </p:spPr>
      </p:pic>
      <p:pic>
        <p:nvPicPr>
          <p:cNvPr id="16" name="Picture 15" descr="A close up of a map&#10;&#10;Description automatically generated">
            <a:extLst>
              <a:ext uri="{FF2B5EF4-FFF2-40B4-BE49-F238E27FC236}">
                <a16:creationId xmlns:a16="http://schemas.microsoft.com/office/drawing/2014/main" id="{D2D85447-7490-EF46-8B6D-267949374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8240" y="3217361"/>
            <a:ext cx="3187286" cy="1578417"/>
          </a:xfrm>
          <a:prstGeom prst="rect">
            <a:avLst/>
          </a:prstGeom>
          <a:ln>
            <a:solidFill>
              <a:schemeClr val="tx1"/>
            </a:solidFill>
          </a:ln>
        </p:spPr>
      </p:pic>
    </p:spTree>
    <p:extLst>
      <p:ext uri="{BB962C8B-B14F-4D97-AF65-F5344CB8AC3E}">
        <p14:creationId xmlns:p14="http://schemas.microsoft.com/office/powerpoint/2010/main" val="287539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In our case, we have thousands of term vectors.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15</a:t>
            </a:fld>
            <a:endParaRPr lang="en-US" dirty="0"/>
          </a:p>
        </p:txBody>
      </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Iteratively, these decompositions are reduced to the number of vectors you declare.</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9957DCA5-0A55-9F4B-A894-CDCA36E34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3" y="1824538"/>
            <a:ext cx="3187286" cy="1578417"/>
          </a:xfrm>
          <a:prstGeom prst="rect">
            <a:avLst/>
          </a:prstGeom>
          <a:ln>
            <a:solidFill>
              <a:schemeClr val="tx1"/>
            </a:solidFill>
          </a:ln>
        </p:spPr>
      </p:pic>
      <p:pic>
        <p:nvPicPr>
          <p:cNvPr id="25" name="Picture 24" descr="A close up of a map&#10;&#10;Description automatically generated">
            <a:extLst>
              <a:ext uri="{FF2B5EF4-FFF2-40B4-BE49-F238E27FC236}">
                <a16:creationId xmlns:a16="http://schemas.microsoft.com/office/drawing/2014/main" id="{DCA4E5E6-93CA-DE42-ACC9-A139E3FEE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57" y="2347328"/>
            <a:ext cx="3187286" cy="1578417"/>
          </a:xfrm>
          <a:prstGeom prst="rect">
            <a:avLst/>
          </a:prstGeom>
          <a:ln>
            <a:solidFill>
              <a:schemeClr val="tx1"/>
            </a:solidFill>
          </a:ln>
        </p:spPr>
      </p:pic>
      <p:pic>
        <p:nvPicPr>
          <p:cNvPr id="26" name="Picture 25" descr="A close up of a map&#10;&#10;Description automatically generated">
            <a:extLst>
              <a:ext uri="{FF2B5EF4-FFF2-40B4-BE49-F238E27FC236}">
                <a16:creationId xmlns:a16="http://schemas.microsoft.com/office/drawing/2014/main" id="{F814DF10-51AE-7D4C-B3B2-CE3B94B8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475" y="2870119"/>
            <a:ext cx="3187286" cy="1578417"/>
          </a:xfrm>
          <a:prstGeom prst="rect">
            <a:avLst/>
          </a:prstGeom>
          <a:ln>
            <a:solidFill>
              <a:schemeClr val="tx1"/>
            </a:solidFill>
          </a:ln>
        </p:spPr>
      </p:pic>
      <p:pic>
        <p:nvPicPr>
          <p:cNvPr id="14" name="Picture 13" descr="A close up of a map&#10;&#10;Description automatically generated">
            <a:extLst>
              <a:ext uri="{FF2B5EF4-FFF2-40B4-BE49-F238E27FC236}">
                <a16:creationId xmlns:a16="http://schemas.microsoft.com/office/drawing/2014/main" id="{A7DBE1AE-E1D8-8A4A-AB5A-B74571E76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982" y="1893989"/>
            <a:ext cx="3187286" cy="1578417"/>
          </a:xfrm>
          <a:prstGeom prst="rect">
            <a:avLst/>
          </a:prstGeom>
          <a:ln>
            <a:solidFill>
              <a:schemeClr val="tx1"/>
            </a:solidFill>
          </a:ln>
        </p:spPr>
      </p:pic>
      <p:pic>
        <p:nvPicPr>
          <p:cNvPr id="15" name="Picture 14" descr="A close up of a map&#10;&#10;Description automatically generated">
            <a:extLst>
              <a:ext uri="{FF2B5EF4-FFF2-40B4-BE49-F238E27FC236}">
                <a16:creationId xmlns:a16="http://schemas.microsoft.com/office/drawing/2014/main" id="{B1BEF5A5-3C83-D84D-8658-31DB134B6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4817" y="2486227"/>
            <a:ext cx="3187286" cy="1578417"/>
          </a:xfrm>
          <a:prstGeom prst="rect">
            <a:avLst/>
          </a:prstGeom>
          <a:ln>
            <a:solidFill>
              <a:schemeClr val="tx1"/>
            </a:solidFill>
          </a:ln>
        </p:spPr>
      </p:pic>
      <p:sp>
        <p:nvSpPr>
          <p:cNvPr id="17" name="Rectangle 16">
            <a:extLst>
              <a:ext uri="{FF2B5EF4-FFF2-40B4-BE49-F238E27FC236}">
                <a16:creationId xmlns:a16="http://schemas.microsoft.com/office/drawing/2014/main" id="{0474F2CA-1A08-1D4E-85E5-062F6522EA9A}"/>
              </a:ext>
            </a:extLst>
          </p:cNvPr>
          <p:cNvSpPr/>
          <p:nvPr/>
        </p:nvSpPr>
        <p:spPr>
          <a:xfrm>
            <a:off x="181336" y="5793090"/>
            <a:ext cx="8582628" cy="369332"/>
          </a:xfrm>
          <a:prstGeom prst="rect">
            <a:avLst/>
          </a:prstGeom>
          <a:solidFill>
            <a:srgbClr val="0070C0"/>
          </a:solidFill>
        </p:spPr>
        <p:txBody>
          <a:bodyPr wrap="square">
            <a:spAutoFit/>
          </a:bodyPr>
          <a:lstStyle/>
          <a:p>
            <a:r>
              <a:rPr lang="en-US" dirty="0">
                <a:solidFill>
                  <a:schemeClr val="bg1"/>
                </a:solidFill>
              </a:rPr>
              <a:t>So 12 vectors were ultimately reduced to 2.</a:t>
            </a:r>
          </a:p>
        </p:txBody>
      </p:sp>
    </p:spTree>
    <p:extLst>
      <p:ext uri="{BB962C8B-B14F-4D97-AF65-F5344CB8AC3E}">
        <p14:creationId xmlns:p14="http://schemas.microsoft.com/office/powerpoint/2010/main" val="157484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3410ED-E049-2649-8CA0-383C8B9EBBB9}"/>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605DB249-6DFA-6644-8276-5820529BFB04}"/>
              </a:ext>
            </a:extLst>
          </p:cNvPr>
          <p:cNvSpPr>
            <a:spLocks noGrp="1"/>
          </p:cNvSpPr>
          <p:nvPr>
            <p:ph type="title"/>
          </p:nvPr>
        </p:nvSpPr>
        <p:spPr>
          <a:xfrm>
            <a:off x="81023" y="365126"/>
            <a:ext cx="8434327" cy="591477"/>
          </a:xfrm>
        </p:spPr>
        <p:txBody>
          <a:bodyPr/>
          <a:lstStyle/>
          <a:p>
            <a:r>
              <a:rPr lang="en-US" dirty="0"/>
              <a:t>These vectors are dense, perfect for modeling.</a:t>
            </a:r>
          </a:p>
        </p:txBody>
      </p:sp>
      <p:sp>
        <p:nvSpPr>
          <p:cNvPr id="4" name="Footer Placeholder 3">
            <a:extLst>
              <a:ext uri="{FF2B5EF4-FFF2-40B4-BE49-F238E27FC236}">
                <a16:creationId xmlns:a16="http://schemas.microsoft.com/office/drawing/2014/main" id="{30616DF5-AFCC-B043-8C63-CB2DF4555691}"/>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8A83A26-77DF-074D-B11F-3C75030BF27C}"/>
              </a:ext>
            </a:extLst>
          </p:cNvPr>
          <p:cNvSpPr>
            <a:spLocks noGrp="1"/>
          </p:cNvSpPr>
          <p:nvPr>
            <p:ph type="sldNum" sz="quarter" idx="4"/>
          </p:nvPr>
        </p:nvSpPr>
        <p:spPr/>
        <p:txBody>
          <a:bodyPr/>
          <a:lstStyle/>
          <a:p>
            <a:fld id="{37290FF7-652B-4475-AEAB-8B1A5D23AE09}" type="slidenum">
              <a:rPr lang="en-US" smtClean="0"/>
              <a:pPr/>
              <a:t>16</a:t>
            </a:fld>
            <a:endParaRPr lang="en-US" dirty="0"/>
          </a:p>
        </p:txBody>
      </p:sp>
      <p:pic>
        <p:nvPicPr>
          <p:cNvPr id="7" name="Picture 6" descr="A close up of text on a white background&#10;&#10;Description automatically generated">
            <a:extLst>
              <a:ext uri="{FF2B5EF4-FFF2-40B4-BE49-F238E27FC236}">
                <a16:creationId xmlns:a16="http://schemas.microsoft.com/office/drawing/2014/main" id="{327D3AA3-B1B3-2E4A-B2E6-A13D596FD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9299"/>
            <a:ext cx="9144000" cy="1845243"/>
          </a:xfrm>
          <a:prstGeom prst="rect">
            <a:avLst/>
          </a:prstGeom>
        </p:spPr>
      </p:pic>
      <p:sp>
        <p:nvSpPr>
          <p:cNvPr id="9" name="Rectangle 8">
            <a:extLst>
              <a:ext uri="{FF2B5EF4-FFF2-40B4-BE49-F238E27FC236}">
                <a16:creationId xmlns:a16="http://schemas.microsoft.com/office/drawing/2014/main" id="{29B64ED3-4C08-AD4B-B70D-BE2122C490D6}"/>
              </a:ext>
            </a:extLst>
          </p:cNvPr>
          <p:cNvSpPr/>
          <p:nvPr/>
        </p:nvSpPr>
        <p:spPr>
          <a:xfrm>
            <a:off x="181336" y="5793090"/>
            <a:ext cx="8582628" cy="369332"/>
          </a:xfrm>
          <a:prstGeom prst="rect">
            <a:avLst/>
          </a:prstGeom>
          <a:solidFill>
            <a:srgbClr val="0070C0"/>
          </a:solidFill>
        </p:spPr>
        <p:txBody>
          <a:bodyPr wrap="square">
            <a:spAutoFit/>
          </a:bodyPr>
          <a:lstStyle/>
          <a:p>
            <a:r>
              <a:rPr lang="en-US" dirty="0">
                <a:solidFill>
                  <a:schemeClr val="bg1"/>
                </a:solidFill>
              </a:rPr>
              <a:t>Declared 20 vectors for all 2000 docs.</a:t>
            </a:r>
          </a:p>
        </p:txBody>
      </p:sp>
    </p:spTree>
    <p:extLst>
      <p:ext uri="{BB962C8B-B14F-4D97-AF65-F5344CB8AC3E}">
        <p14:creationId xmlns:p14="http://schemas.microsoft.com/office/powerpoint/2010/main" val="640198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EBB200-FD53-443C-A445-1CEB0D6AF095}"/>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73278885-94D7-46C5-A6EF-8284E42A997B}"/>
              </a:ext>
            </a:extLst>
          </p:cNvPr>
          <p:cNvSpPr>
            <a:spLocks noGrp="1"/>
          </p:cNvSpPr>
          <p:nvPr>
            <p:ph type="title"/>
          </p:nvPr>
        </p:nvSpPr>
        <p:spPr/>
        <p:txBody>
          <a:bodyPr/>
          <a:lstStyle/>
          <a:p>
            <a:r>
              <a:rPr lang="en-US" dirty="0"/>
              <a:t>Supervised Learning</a:t>
            </a:r>
          </a:p>
        </p:txBody>
      </p:sp>
      <p:sp>
        <p:nvSpPr>
          <p:cNvPr id="4" name="Footer Placeholder 3">
            <a:extLst>
              <a:ext uri="{FF2B5EF4-FFF2-40B4-BE49-F238E27FC236}">
                <a16:creationId xmlns:a16="http://schemas.microsoft.com/office/drawing/2014/main" id="{628E2758-EAB0-48B2-A657-DA1A3686F691}"/>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13D23F0-EACF-4BCF-928D-60A2538E152B}"/>
              </a:ext>
            </a:extLst>
          </p:cNvPr>
          <p:cNvSpPr>
            <a:spLocks noGrp="1"/>
          </p:cNvSpPr>
          <p:nvPr>
            <p:ph type="sldNum" sz="quarter" idx="4"/>
          </p:nvPr>
        </p:nvSpPr>
        <p:spPr/>
        <p:txBody>
          <a:bodyPr/>
          <a:lstStyle/>
          <a:p>
            <a:fld id="{37290FF7-652B-4475-AEAB-8B1A5D23AE09}" type="slidenum">
              <a:rPr lang="en-US" smtClean="0"/>
              <a:pPr/>
              <a:t>17</a:t>
            </a:fld>
            <a:endParaRPr lang="en-US" dirty="0"/>
          </a:p>
        </p:txBody>
      </p:sp>
      <p:sp>
        <p:nvSpPr>
          <p:cNvPr id="6" name="Shape 278">
            <a:extLst>
              <a:ext uri="{FF2B5EF4-FFF2-40B4-BE49-F238E27FC236}">
                <a16:creationId xmlns:a16="http://schemas.microsoft.com/office/drawing/2014/main" id="{914AFED0-5CA1-4EEB-B9AD-33A2C567EACA}"/>
              </a:ext>
            </a:extLst>
          </p:cNvPr>
          <p:cNvSpPr txBox="1"/>
          <p:nvPr/>
        </p:nvSpPr>
        <p:spPr>
          <a:xfrm>
            <a:off x="206000" y="1107533"/>
            <a:ext cx="8778300" cy="441526"/>
          </a:xfrm>
          <a:prstGeom prst="rect">
            <a:avLst/>
          </a:prstGeom>
          <a:solidFill>
            <a:schemeClr val="accent2"/>
          </a:solidFill>
          <a:ln>
            <a:noFill/>
          </a:ln>
        </p:spPr>
        <p:txBody>
          <a:bodyPr lIns="91425" tIns="91425" rIns="91425" bIns="91425" anchor="t" anchorCtr="0">
            <a:noAutofit/>
          </a:bodyPr>
          <a:lstStyle/>
          <a:p>
            <a:r>
              <a:rPr lang="en" sz="2000">
                <a:solidFill>
                  <a:srgbClr val="FFFFFF"/>
                </a:solidFill>
                <a:latin typeface="Open Sans"/>
                <a:ea typeface="Open Sans"/>
                <a:cs typeface="Open Sans"/>
                <a:sym typeface="Open Sans"/>
              </a:rPr>
              <a:t>Inferring a function from labeled data.</a:t>
            </a:r>
          </a:p>
        </p:txBody>
      </p:sp>
      <p:sp>
        <p:nvSpPr>
          <p:cNvPr id="7" name="Shape 279">
            <a:extLst>
              <a:ext uri="{FF2B5EF4-FFF2-40B4-BE49-F238E27FC236}">
                <a16:creationId xmlns:a16="http://schemas.microsoft.com/office/drawing/2014/main" id="{5FF15F1E-6456-4033-AED8-8A1E1406D2ED}"/>
              </a:ext>
            </a:extLst>
          </p:cNvPr>
          <p:cNvSpPr txBox="1"/>
          <p:nvPr/>
        </p:nvSpPr>
        <p:spPr>
          <a:xfrm>
            <a:off x="206100" y="1557009"/>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telling”, “Look at my data and I will tell you what to predict”</a:t>
            </a:r>
          </a:p>
        </p:txBody>
      </p:sp>
      <p:grpSp>
        <p:nvGrpSpPr>
          <p:cNvPr id="8" name="Shape 280">
            <a:extLst>
              <a:ext uri="{FF2B5EF4-FFF2-40B4-BE49-F238E27FC236}">
                <a16:creationId xmlns:a16="http://schemas.microsoft.com/office/drawing/2014/main" id="{89D91387-F3AF-4970-B655-1BAB74AD1B9B}"/>
              </a:ext>
            </a:extLst>
          </p:cNvPr>
          <p:cNvGrpSpPr/>
          <p:nvPr/>
        </p:nvGrpSpPr>
        <p:grpSpPr>
          <a:xfrm>
            <a:off x="325016" y="2776109"/>
            <a:ext cx="980217" cy="916620"/>
            <a:chOff x="4044175" y="930800"/>
            <a:chExt cx="806099" cy="730199"/>
          </a:xfrm>
        </p:grpSpPr>
        <p:sp>
          <p:nvSpPr>
            <p:cNvPr id="9" name="Shape 281">
              <a:extLst>
                <a:ext uri="{FF2B5EF4-FFF2-40B4-BE49-F238E27FC236}">
                  <a16:creationId xmlns:a16="http://schemas.microsoft.com/office/drawing/2014/main" id="{9466159C-F683-4701-8EE6-240B15CE49CE}"/>
                </a:ext>
              </a:extLst>
            </p:cNvPr>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a:extLst>
                <a:ext uri="{FF2B5EF4-FFF2-40B4-BE49-F238E27FC236}">
                  <a16:creationId xmlns:a16="http://schemas.microsoft.com/office/drawing/2014/main" id="{397336C6-986A-4222-8529-A81F1650FA7C}"/>
                </a:ext>
              </a:extLst>
            </p:cNvPr>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a:extLst>
                <a:ext uri="{FF2B5EF4-FFF2-40B4-BE49-F238E27FC236}">
                  <a16:creationId xmlns:a16="http://schemas.microsoft.com/office/drawing/2014/main" id="{BAA57546-2820-4A33-AA79-9E90A0CC752B}"/>
                </a:ext>
              </a:extLst>
            </p:cNvPr>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a:extLst>
                <a:ext uri="{FF2B5EF4-FFF2-40B4-BE49-F238E27FC236}">
                  <a16:creationId xmlns:a16="http://schemas.microsoft.com/office/drawing/2014/main" id="{207050D0-A7CB-4C7B-A0BF-FEF395EEF480}"/>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a:extLst>
              <a:ext uri="{FF2B5EF4-FFF2-40B4-BE49-F238E27FC236}">
                <a16:creationId xmlns:a16="http://schemas.microsoft.com/office/drawing/2014/main" id="{C4E3B576-7840-41EE-B54D-02E70DEFD9F5}"/>
              </a:ext>
            </a:extLst>
          </p:cNvPr>
          <p:cNvSpPr txBox="1"/>
          <p:nvPr/>
        </p:nvSpPr>
        <p:spPr>
          <a:xfrm>
            <a:off x="395900" y="1889388"/>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4" name="Shape 286">
            <a:extLst>
              <a:ext uri="{FF2B5EF4-FFF2-40B4-BE49-F238E27FC236}">
                <a16:creationId xmlns:a16="http://schemas.microsoft.com/office/drawing/2014/main" id="{26E5CBC5-6D55-4FE8-AD6B-51D531BC4DAF}"/>
              </a:ext>
            </a:extLst>
          </p:cNvPr>
          <p:cNvSpPr txBox="1"/>
          <p:nvPr/>
        </p:nvSpPr>
        <p:spPr>
          <a:xfrm>
            <a:off x="2488678" y="1889388"/>
            <a:ext cx="1006726"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Method</a:t>
            </a:r>
          </a:p>
        </p:txBody>
      </p:sp>
      <p:sp>
        <p:nvSpPr>
          <p:cNvPr id="15" name="Shape 287">
            <a:extLst>
              <a:ext uri="{FF2B5EF4-FFF2-40B4-BE49-F238E27FC236}">
                <a16:creationId xmlns:a16="http://schemas.microsoft.com/office/drawing/2014/main" id="{226197BF-BB15-426F-BE12-7DC2402E3B38}"/>
              </a:ext>
            </a:extLst>
          </p:cNvPr>
          <p:cNvSpPr txBox="1"/>
          <p:nvPr/>
        </p:nvSpPr>
        <p:spPr>
          <a:xfrm>
            <a:off x="0" y="3956522"/>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p>
          <a:p>
            <a:endParaRPr lang="en" sz="1200" b="1" i="1" u="sng" dirty="0">
              <a:latin typeface="Open Sans"/>
              <a:ea typeface="Open Sans"/>
              <a:cs typeface="Open Sans"/>
              <a:sym typeface="Open Sans"/>
            </a:endParaRPr>
          </a:p>
          <a:p>
            <a:r>
              <a:rPr lang="en" sz="1200" b="1" i="1" u="sng" dirty="0">
                <a:latin typeface="Open Sans"/>
                <a:ea typeface="Open Sans"/>
                <a:cs typeface="Open Sans"/>
                <a:sym typeface="Open Sans"/>
              </a:rPr>
              <a:t>One column is the outcome, y or target attribute.</a:t>
            </a:r>
          </a:p>
        </p:txBody>
      </p:sp>
      <p:sp>
        <p:nvSpPr>
          <p:cNvPr id="16" name="Shape 288">
            <a:extLst>
              <a:ext uri="{FF2B5EF4-FFF2-40B4-BE49-F238E27FC236}">
                <a16:creationId xmlns:a16="http://schemas.microsoft.com/office/drawing/2014/main" id="{43814FBE-B194-497C-A05C-F36EF7B124A8}"/>
              </a:ext>
            </a:extLst>
          </p:cNvPr>
          <p:cNvSpPr txBox="1"/>
          <p:nvPr/>
        </p:nvSpPr>
        <p:spPr>
          <a:xfrm>
            <a:off x="2209942" y="3956523"/>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Modeling e.g. K-NN, linear regression,  decision tree, random forest etc.</a:t>
            </a:r>
          </a:p>
        </p:txBody>
      </p:sp>
      <p:sp>
        <p:nvSpPr>
          <p:cNvPr id="17" name="Shape 289">
            <a:extLst>
              <a:ext uri="{FF2B5EF4-FFF2-40B4-BE49-F238E27FC236}">
                <a16:creationId xmlns:a16="http://schemas.microsoft.com/office/drawing/2014/main" id="{0188B232-1AFD-4B8A-8E85-A505C81B5749}"/>
              </a:ext>
            </a:extLst>
          </p:cNvPr>
          <p:cNvSpPr txBox="1"/>
          <p:nvPr/>
        </p:nvSpPr>
        <p:spPr>
          <a:xfrm>
            <a:off x="7154613" y="3956523"/>
            <a:ext cx="1564199" cy="735664"/>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Make predictions for the target on the new data.  </a:t>
            </a:r>
          </a:p>
        </p:txBody>
      </p:sp>
      <p:sp>
        <p:nvSpPr>
          <p:cNvPr id="18" name="Shape 290">
            <a:extLst>
              <a:ext uri="{FF2B5EF4-FFF2-40B4-BE49-F238E27FC236}">
                <a16:creationId xmlns:a16="http://schemas.microsoft.com/office/drawing/2014/main" id="{2D2EC717-53D3-4DED-ABBD-FBC1EAEE62D9}"/>
              </a:ext>
            </a:extLst>
          </p:cNvPr>
          <p:cNvSpPr txBox="1"/>
          <p:nvPr/>
        </p:nvSpPr>
        <p:spPr>
          <a:xfrm>
            <a:off x="7133564" y="1889388"/>
            <a:ext cx="1606296"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19" name="Shape 292">
            <a:extLst>
              <a:ext uri="{FF2B5EF4-FFF2-40B4-BE49-F238E27FC236}">
                <a16:creationId xmlns:a16="http://schemas.microsoft.com/office/drawing/2014/main" id="{0656DA3D-C3E5-4017-85BF-E87801ABB5EC}"/>
              </a:ext>
            </a:extLst>
          </p:cNvPr>
          <p:cNvSpPr txBox="1"/>
          <p:nvPr/>
        </p:nvSpPr>
        <p:spPr>
          <a:xfrm>
            <a:off x="4073209" y="1889387"/>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20" name="Shape 293">
            <a:extLst>
              <a:ext uri="{FF2B5EF4-FFF2-40B4-BE49-F238E27FC236}">
                <a16:creationId xmlns:a16="http://schemas.microsoft.com/office/drawing/2014/main" id="{831C07E6-2935-43C3-9F17-8F771CA84AD0}"/>
              </a:ext>
            </a:extLst>
          </p:cNvPr>
          <p:cNvSpPr txBox="1"/>
          <p:nvPr/>
        </p:nvSpPr>
        <p:spPr>
          <a:xfrm>
            <a:off x="4117909" y="2631429"/>
            <a:ext cx="2620199" cy="508639"/>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-Will a customer buy yes or no? How much will a customer spend?</a:t>
            </a:r>
          </a:p>
        </p:txBody>
      </p:sp>
      <p:sp>
        <p:nvSpPr>
          <p:cNvPr id="21" name="Shape 294">
            <a:extLst>
              <a:ext uri="{FF2B5EF4-FFF2-40B4-BE49-F238E27FC236}">
                <a16:creationId xmlns:a16="http://schemas.microsoft.com/office/drawing/2014/main" id="{0121AB00-D320-4AB1-818E-A9C81D4AC036}"/>
              </a:ext>
            </a:extLst>
          </p:cNvPr>
          <p:cNvSpPr txBox="1"/>
          <p:nvPr/>
        </p:nvSpPr>
        <p:spPr>
          <a:xfrm>
            <a:off x="4117909" y="3038642"/>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 Will an applicant default?  When will a machine break?</a:t>
            </a:r>
          </a:p>
        </p:txBody>
      </p:sp>
      <p:sp>
        <p:nvSpPr>
          <p:cNvPr id="22" name="Shape 296">
            <a:extLst>
              <a:ext uri="{FF2B5EF4-FFF2-40B4-BE49-F238E27FC236}">
                <a16:creationId xmlns:a16="http://schemas.microsoft.com/office/drawing/2014/main" id="{6445DD1F-C5F2-4A5C-96FC-AD9C6A057ACE}"/>
              </a:ext>
            </a:extLst>
          </p:cNvPr>
          <p:cNvSpPr/>
          <p:nvPr/>
        </p:nvSpPr>
        <p:spPr>
          <a:xfrm>
            <a:off x="1444187" y="2789656"/>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3" name="Shape 297">
            <a:extLst>
              <a:ext uri="{FF2B5EF4-FFF2-40B4-BE49-F238E27FC236}">
                <a16:creationId xmlns:a16="http://schemas.microsoft.com/office/drawing/2014/main" id="{4605CDF1-BA5A-44AB-8EB2-9BF8A886E0C0}"/>
              </a:ext>
            </a:extLst>
          </p:cNvPr>
          <p:cNvPicPr preferRelativeResize="0"/>
          <p:nvPr/>
        </p:nvPicPr>
        <p:blipFill>
          <a:blip r:embed="rId2">
            <a:alphaModFix/>
          </a:blip>
          <a:stretch>
            <a:fillRect/>
          </a:stretch>
        </p:blipFill>
        <p:spPr>
          <a:xfrm>
            <a:off x="1350849" y="2917298"/>
            <a:ext cx="488781" cy="525600"/>
          </a:xfrm>
          <a:prstGeom prst="rect">
            <a:avLst/>
          </a:prstGeom>
          <a:noFill/>
          <a:ln>
            <a:noFill/>
          </a:ln>
        </p:spPr>
      </p:pic>
      <p:pic>
        <p:nvPicPr>
          <p:cNvPr id="24" name="Shape 298">
            <a:extLst>
              <a:ext uri="{FF2B5EF4-FFF2-40B4-BE49-F238E27FC236}">
                <a16:creationId xmlns:a16="http://schemas.microsoft.com/office/drawing/2014/main" id="{67309BC7-34DE-4F5A-9BFE-9C0BCA90456A}"/>
              </a:ext>
            </a:extLst>
          </p:cNvPr>
          <p:cNvPicPr preferRelativeResize="0"/>
          <p:nvPr/>
        </p:nvPicPr>
        <p:blipFill>
          <a:blip r:embed="rId3">
            <a:alphaModFix/>
          </a:blip>
          <a:stretch>
            <a:fillRect/>
          </a:stretch>
        </p:blipFill>
        <p:spPr>
          <a:xfrm>
            <a:off x="2206246" y="2695546"/>
            <a:ext cx="1571590" cy="1239449"/>
          </a:xfrm>
          <a:prstGeom prst="rect">
            <a:avLst/>
          </a:prstGeom>
          <a:noFill/>
          <a:ln>
            <a:noFill/>
          </a:ln>
        </p:spPr>
      </p:pic>
      <p:grpSp>
        <p:nvGrpSpPr>
          <p:cNvPr id="25" name="Shape 299">
            <a:extLst>
              <a:ext uri="{FF2B5EF4-FFF2-40B4-BE49-F238E27FC236}">
                <a16:creationId xmlns:a16="http://schemas.microsoft.com/office/drawing/2014/main" id="{41316317-FC53-4748-95B7-8CC8A8532066}"/>
              </a:ext>
            </a:extLst>
          </p:cNvPr>
          <p:cNvGrpSpPr/>
          <p:nvPr/>
        </p:nvGrpSpPr>
        <p:grpSpPr>
          <a:xfrm>
            <a:off x="7001844" y="2541497"/>
            <a:ext cx="1869736" cy="1124344"/>
            <a:chOff x="7143751" y="2114551"/>
            <a:chExt cx="1869736" cy="1124344"/>
          </a:xfrm>
        </p:grpSpPr>
        <p:grpSp>
          <p:nvGrpSpPr>
            <p:cNvPr id="26" name="Shape 300">
              <a:extLst>
                <a:ext uri="{FF2B5EF4-FFF2-40B4-BE49-F238E27FC236}">
                  <a16:creationId xmlns:a16="http://schemas.microsoft.com/office/drawing/2014/main" id="{C16932D2-2E6E-4E3E-95DF-170747ED04A3}"/>
                </a:ext>
              </a:extLst>
            </p:cNvPr>
            <p:cNvGrpSpPr/>
            <p:nvPr/>
          </p:nvGrpSpPr>
          <p:grpSpPr>
            <a:xfrm>
              <a:off x="7775499" y="2322154"/>
              <a:ext cx="980207" cy="916741"/>
              <a:chOff x="4044183" y="930773"/>
              <a:chExt cx="806091" cy="730296"/>
            </a:xfrm>
          </p:grpSpPr>
          <p:sp>
            <p:nvSpPr>
              <p:cNvPr id="30" name="Shape 301">
                <a:extLst>
                  <a:ext uri="{FF2B5EF4-FFF2-40B4-BE49-F238E27FC236}">
                    <a16:creationId xmlns:a16="http://schemas.microsoft.com/office/drawing/2014/main" id="{B14D9B44-D24B-4363-A7CA-08F873A55B81}"/>
                  </a:ext>
                </a:extLst>
              </p:cNvPr>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1" name="Shape 302">
                <a:extLst>
                  <a:ext uri="{FF2B5EF4-FFF2-40B4-BE49-F238E27FC236}">
                    <a16:creationId xmlns:a16="http://schemas.microsoft.com/office/drawing/2014/main" id="{E8A3D05E-D2A3-4A73-A968-874034906CF9}"/>
                  </a:ext>
                </a:extLst>
              </p:cNvPr>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2" name="Shape 303">
                <a:extLst>
                  <a:ext uri="{FF2B5EF4-FFF2-40B4-BE49-F238E27FC236}">
                    <a16:creationId xmlns:a16="http://schemas.microsoft.com/office/drawing/2014/main" id="{12759A16-DEA8-4A6A-8994-2C0103C299E6}"/>
                  </a:ext>
                </a:extLst>
              </p:cNvPr>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3" name="Shape 304">
                <a:extLst>
                  <a:ext uri="{FF2B5EF4-FFF2-40B4-BE49-F238E27FC236}">
                    <a16:creationId xmlns:a16="http://schemas.microsoft.com/office/drawing/2014/main" id="{C387BBBD-5D9D-40DB-BE82-9275CD2717C7}"/>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27" name="Shape 305">
              <a:extLst>
                <a:ext uri="{FF2B5EF4-FFF2-40B4-BE49-F238E27FC236}">
                  <a16:creationId xmlns:a16="http://schemas.microsoft.com/office/drawing/2014/main" id="{E77BFAA6-78F2-4910-945F-9D2682BAD5D5}"/>
                </a:ext>
              </a:extLst>
            </p:cNvPr>
            <p:cNvPicPr preferRelativeResize="0"/>
            <p:nvPr/>
          </p:nvPicPr>
          <p:blipFill>
            <a:blip r:embed="rId3">
              <a:alphaModFix/>
            </a:blip>
            <a:stretch>
              <a:fillRect/>
            </a:stretch>
          </p:blipFill>
          <p:spPr>
            <a:xfrm>
              <a:off x="7143751" y="2114551"/>
              <a:ext cx="860362" cy="638998"/>
            </a:xfrm>
            <a:prstGeom prst="rect">
              <a:avLst/>
            </a:prstGeom>
            <a:noFill/>
            <a:ln>
              <a:noFill/>
            </a:ln>
          </p:spPr>
        </p:pic>
        <p:cxnSp>
          <p:nvCxnSpPr>
            <p:cNvPr id="28" name="Shape 306">
              <a:extLst>
                <a:ext uri="{FF2B5EF4-FFF2-40B4-BE49-F238E27FC236}">
                  <a16:creationId xmlns:a16="http://schemas.microsoft.com/office/drawing/2014/main" id="{821BB7C8-EEAB-4B95-82B3-78E894CF6A80}"/>
                </a:ext>
              </a:extLst>
            </p:cNvPr>
            <p:cNvCxnSpPr>
              <a:endCxn id="29" idx="1"/>
            </p:cNvCxnSpPr>
            <p:nvPr/>
          </p:nvCxnSpPr>
          <p:spPr>
            <a:xfrm>
              <a:off x="7937387" y="2631113"/>
              <a:ext cx="910200" cy="149400"/>
            </a:xfrm>
            <a:prstGeom prst="straightConnector1">
              <a:avLst/>
            </a:prstGeom>
            <a:noFill/>
            <a:ln w="9525" cap="flat" cmpd="sng">
              <a:solidFill>
                <a:schemeClr val="dk2"/>
              </a:solidFill>
              <a:prstDash val="solid"/>
              <a:round/>
              <a:headEnd type="none" w="lg" len="lg"/>
              <a:tailEnd type="triangle" w="lg" len="lg"/>
            </a:ln>
          </p:spPr>
        </p:cxnSp>
        <p:sp>
          <p:nvSpPr>
            <p:cNvPr id="29" name="Shape 307">
              <a:extLst>
                <a:ext uri="{FF2B5EF4-FFF2-40B4-BE49-F238E27FC236}">
                  <a16:creationId xmlns:a16="http://schemas.microsoft.com/office/drawing/2014/main" id="{42D1DBA9-0D7A-4331-88FA-79C8524A703C}"/>
                </a:ext>
              </a:extLst>
            </p:cNvPr>
            <p:cNvSpPr/>
            <p:nvPr/>
          </p:nvSpPr>
          <p:spPr>
            <a:xfrm>
              <a:off x="8847587" y="2322263"/>
              <a:ext cx="165900" cy="916500"/>
            </a:xfrm>
            <a:prstGeom prst="rect">
              <a:avLst/>
            </a:prstGeom>
            <a:solidFill>
              <a:srgbClr val="3C8AC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cxnSp>
        <p:nvCxnSpPr>
          <p:cNvPr id="34" name="Shape 308">
            <a:extLst>
              <a:ext uri="{FF2B5EF4-FFF2-40B4-BE49-F238E27FC236}">
                <a16:creationId xmlns:a16="http://schemas.microsoft.com/office/drawing/2014/main" id="{AB810761-D369-4074-B6FA-C5064A740985}"/>
              </a:ext>
            </a:extLst>
          </p:cNvPr>
          <p:cNvCxnSpPr/>
          <p:nvPr/>
        </p:nvCxnSpPr>
        <p:spPr>
          <a:xfrm>
            <a:off x="334750" y="3975466"/>
            <a:ext cx="8220600" cy="0"/>
          </a:xfrm>
          <a:prstGeom prst="straightConnector1">
            <a:avLst/>
          </a:prstGeom>
          <a:noFill/>
          <a:ln w="9525" cap="flat" cmpd="sng">
            <a:solidFill>
              <a:schemeClr val="accent6"/>
            </a:solidFill>
            <a:prstDash val="solid"/>
            <a:round/>
            <a:headEnd type="none" w="lg" len="lg"/>
            <a:tailEnd type="triangle" w="lg" len="lg"/>
          </a:ln>
        </p:spPr>
      </p:cxnSp>
      <p:cxnSp>
        <p:nvCxnSpPr>
          <p:cNvPr id="35" name="Straight Connector 34">
            <a:extLst>
              <a:ext uri="{FF2B5EF4-FFF2-40B4-BE49-F238E27FC236}">
                <a16:creationId xmlns:a16="http://schemas.microsoft.com/office/drawing/2014/main" id="{FAB1C168-0F77-124F-BE06-F43A61A51CE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7287B8-E24C-0646-AF90-22893D28491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76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P spid="20" grpId="0"/>
      <p:bldP spid="21" grpId="0"/>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EBB200-FD53-443C-A445-1CEB0D6AF095}"/>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73278885-94D7-46C5-A6EF-8284E42A997B}"/>
              </a:ext>
            </a:extLst>
          </p:cNvPr>
          <p:cNvSpPr>
            <a:spLocks noGrp="1"/>
          </p:cNvSpPr>
          <p:nvPr>
            <p:ph type="title"/>
          </p:nvPr>
        </p:nvSpPr>
        <p:spPr/>
        <p:txBody>
          <a:bodyPr/>
          <a:lstStyle/>
          <a:p>
            <a:r>
              <a:rPr lang="en-US" dirty="0"/>
              <a:t>Supervised Learning</a:t>
            </a:r>
          </a:p>
        </p:txBody>
      </p:sp>
      <p:sp>
        <p:nvSpPr>
          <p:cNvPr id="4" name="Footer Placeholder 3">
            <a:extLst>
              <a:ext uri="{FF2B5EF4-FFF2-40B4-BE49-F238E27FC236}">
                <a16:creationId xmlns:a16="http://schemas.microsoft.com/office/drawing/2014/main" id="{628E2758-EAB0-48B2-A657-DA1A3686F691}"/>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13D23F0-EACF-4BCF-928D-60A2538E152B}"/>
              </a:ext>
            </a:extLst>
          </p:cNvPr>
          <p:cNvSpPr>
            <a:spLocks noGrp="1"/>
          </p:cNvSpPr>
          <p:nvPr>
            <p:ph type="sldNum" sz="quarter" idx="4"/>
          </p:nvPr>
        </p:nvSpPr>
        <p:spPr/>
        <p:txBody>
          <a:bodyPr/>
          <a:lstStyle/>
          <a:p>
            <a:fld id="{37290FF7-652B-4475-AEAB-8B1A5D23AE09}" type="slidenum">
              <a:rPr lang="en-US" smtClean="0"/>
              <a:pPr/>
              <a:t>18</a:t>
            </a:fld>
            <a:endParaRPr lang="en-US" dirty="0"/>
          </a:p>
        </p:txBody>
      </p:sp>
      <p:sp>
        <p:nvSpPr>
          <p:cNvPr id="6" name="Shape 278">
            <a:extLst>
              <a:ext uri="{FF2B5EF4-FFF2-40B4-BE49-F238E27FC236}">
                <a16:creationId xmlns:a16="http://schemas.microsoft.com/office/drawing/2014/main" id="{914AFED0-5CA1-4EEB-B9AD-33A2C567EACA}"/>
              </a:ext>
            </a:extLst>
          </p:cNvPr>
          <p:cNvSpPr txBox="1"/>
          <p:nvPr/>
        </p:nvSpPr>
        <p:spPr>
          <a:xfrm>
            <a:off x="2674714" y="1211706"/>
            <a:ext cx="6400800" cy="441526"/>
          </a:xfrm>
          <a:prstGeom prst="rect">
            <a:avLst/>
          </a:prstGeom>
          <a:solidFill>
            <a:schemeClr val="accent2"/>
          </a:solidFill>
          <a:ln>
            <a:noFill/>
          </a:ln>
        </p:spPr>
        <p:txBody>
          <a:bodyPr lIns="91425" tIns="91425" rIns="91425" bIns="91425" anchor="t" anchorCtr="0">
            <a:noAutofit/>
          </a:bodyPr>
          <a:lstStyle/>
          <a:p>
            <a:r>
              <a:rPr lang="en" sz="2000" dirty="0">
                <a:solidFill>
                  <a:srgbClr val="FFFFFF"/>
                </a:solidFill>
                <a:latin typeface="Open Sans"/>
                <a:ea typeface="Open Sans"/>
                <a:cs typeface="Open Sans"/>
                <a:sym typeface="Open Sans"/>
              </a:rPr>
              <a:t>Output from LSA are “x-variables” </a:t>
            </a:r>
          </a:p>
        </p:txBody>
      </p:sp>
      <p:grpSp>
        <p:nvGrpSpPr>
          <p:cNvPr id="8" name="Shape 280">
            <a:extLst>
              <a:ext uri="{FF2B5EF4-FFF2-40B4-BE49-F238E27FC236}">
                <a16:creationId xmlns:a16="http://schemas.microsoft.com/office/drawing/2014/main" id="{89D91387-F3AF-4970-B655-1BAB74AD1B9B}"/>
              </a:ext>
            </a:extLst>
          </p:cNvPr>
          <p:cNvGrpSpPr/>
          <p:nvPr/>
        </p:nvGrpSpPr>
        <p:grpSpPr>
          <a:xfrm>
            <a:off x="2767276" y="1861518"/>
            <a:ext cx="980217" cy="916620"/>
            <a:chOff x="4044175" y="930800"/>
            <a:chExt cx="806099" cy="730199"/>
          </a:xfrm>
        </p:grpSpPr>
        <p:sp>
          <p:nvSpPr>
            <p:cNvPr id="9" name="Shape 281">
              <a:extLst>
                <a:ext uri="{FF2B5EF4-FFF2-40B4-BE49-F238E27FC236}">
                  <a16:creationId xmlns:a16="http://schemas.microsoft.com/office/drawing/2014/main" id="{9466159C-F683-4701-8EE6-240B15CE49CE}"/>
                </a:ext>
              </a:extLst>
            </p:cNvPr>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a:extLst>
                <a:ext uri="{FF2B5EF4-FFF2-40B4-BE49-F238E27FC236}">
                  <a16:creationId xmlns:a16="http://schemas.microsoft.com/office/drawing/2014/main" id="{397336C6-986A-4222-8529-A81F1650FA7C}"/>
                </a:ext>
              </a:extLst>
            </p:cNvPr>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a:extLst>
                <a:ext uri="{FF2B5EF4-FFF2-40B4-BE49-F238E27FC236}">
                  <a16:creationId xmlns:a16="http://schemas.microsoft.com/office/drawing/2014/main" id="{BAA57546-2820-4A33-AA79-9E90A0CC752B}"/>
                </a:ext>
              </a:extLst>
            </p:cNvPr>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a:extLst>
                <a:ext uri="{FF2B5EF4-FFF2-40B4-BE49-F238E27FC236}">
                  <a16:creationId xmlns:a16="http://schemas.microsoft.com/office/drawing/2014/main" id="{207050D0-A7CB-4C7B-A0BF-FEF395EEF480}"/>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a:extLst>
              <a:ext uri="{FF2B5EF4-FFF2-40B4-BE49-F238E27FC236}">
                <a16:creationId xmlns:a16="http://schemas.microsoft.com/office/drawing/2014/main" id="{C4E3B576-7840-41EE-B54D-02E70DEFD9F5}"/>
              </a:ext>
            </a:extLst>
          </p:cNvPr>
          <p:cNvSpPr txBox="1"/>
          <p:nvPr/>
        </p:nvSpPr>
        <p:spPr>
          <a:xfrm>
            <a:off x="395900" y="1889388"/>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5" name="Shape 287">
            <a:extLst>
              <a:ext uri="{FF2B5EF4-FFF2-40B4-BE49-F238E27FC236}">
                <a16:creationId xmlns:a16="http://schemas.microsoft.com/office/drawing/2014/main" id="{226197BF-BB15-426F-BE12-7DC2402E3B38}"/>
              </a:ext>
            </a:extLst>
          </p:cNvPr>
          <p:cNvSpPr txBox="1"/>
          <p:nvPr/>
        </p:nvSpPr>
        <p:spPr>
          <a:xfrm>
            <a:off x="0" y="3956522"/>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p>
          <a:p>
            <a:endParaRPr lang="en" sz="1200" b="1" i="1" u="sng" dirty="0">
              <a:latin typeface="Open Sans"/>
              <a:ea typeface="Open Sans"/>
              <a:cs typeface="Open Sans"/>
              <a:sym typeface="Open Sans"/>
            </a:endParaRPr>
          </a:p>
          <a:p>
            <a:r>
              <a:rPr lang="en" sz="1200" b="1" i="1" u="sng" dirty="0">
                <a:latin typeface="Open Sans"/>
                <a:ea typeface="Open Sans"/>
                <a:cs typeface="Open Sans"/>
                <a:sym typeface="Open Sans"/>
              </a:rPr>
              <a:t>One column is the outcome, y or target attribute.</a:t>
            </a:r>
          </a:p>
        </p:txBody>
      </p:sp>
      <p:sp>
        <p:nvSpPr>
          <p:cNvPr id="22" name="Shape 296">
            <a:extLst>
              <a:ext uri="{FF2B5EF4-FFF2-40B4-BE49-F238E27FC236}">
                <a16:creationId xmlns:a16="http://schemas.microsoft.com/office/drawing/2014/main" id="{6445DD1F-C5F2-4A5C-96FC-AD9C6A057ACE}"/>
              </a:ext>
            </a:extLst>
          </p:cNvPr>
          <p:cNvSpPr/>
          <p:nvPr/>
        </p:nvSpPr>
        <p:spPr>
          <a:xfrm>
            <a:off x="1444187" y="2789656"/>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3" name="Shape 297">
            <a:extLst>
              <a:ext uri="{FF2B5EF4-FFF2-40B4-BE49-F238E27FC236}">
                <a16:creationId xmlns:a16="http://schemas.microsoft.com/office/drawing/2014/main" id="{4605CDF1-BA5A-44AB-8EB2-9BF8A886E0C0}"/>
              </a:ext>
            </a:extLst>
          </p:cNvPr>
          <p:cNvPicPr preferRelativeResize="0"/>
          <p:nvPr/>
        </p:nvPicPr>
        <p:blipFill>
          <a:blip r:embed="rId2">
            <a:alphaModFix/>
          </a:blip>
          <a:stretch>
            <a:fillRect/>
          </a:stretch>
        </p:blipFill>
        <p:spPr>
          <a:xfrm>
            <a:off x="1350849" y="2917298"/>
            <a:ext cx="488781" cy="525600"/>
          </a:xfrm>
          <a:prstGeom prst="rect">
            <a:avLst/>
          </a:prstGeom>
          <a:noFill/>
          <a:ln>
            <a:noFill/>
          </a:ln>
        </p:spPr>
      </p:pic>
      <p:cxnSp>
        <p:nvCxnSpPr>
          <p:cNvPr id="35" name="Straight Connector 34">
            <a:extLst>
              <a:ext uri="{FF2B5EF4-FFF2-40B4-BE49-F238E27FC236}">
                <a16:creationId xmlns:a16="http://schemas.microsoft.com/office/drawing/2014/main" id="{FAB1C168-0F77-124F-BE06-F43A61A51CE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2" name="Picture 41" descr="A close up of text on a white background&#10;&#10;Description automatically generated">
            <a:extLst>
              <a:ext uri="{FF2B5EF4-FFF2-40B4-BE49-F238E27FC236}">
                <a16:creationId xmlns:a16="http://schemas.microsoft.com/office/drawing/2014/main" id="{E934970E-E11D-6F42-B8E7-9F7FDACCD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4022" y="1790516"/>
            <a:ext cx="5245958" cy="1058625"/>
          </a:xfrm>
          <a:prstGeom prst="rect">
            <a:avLst/>
          </a:prstGeom>
        </p:spPr>
      </p:pic>
      <p:grpSp>
        <p:nvGrpSpPr>
          <p:cNvPr id="43" name="Shape 280">
            <a:extLst>
              <a:ext uri="{FF2B5EF4-FFF2-40B4-BE49-F238E27FC236}">
                <a16:creationId xmlns:a16="http://schemas.microsoft.com/office/drawing/2014/main" id="{0E2581E0-722D-EA4B-AB90-CB6205095D9A}"/>
              </a:ext>
            </a:extLst>
          </p:cNvPr>
          <p:cNvGrpSpPr/>
          <p:nvPr/>
        </p:nvGrpSpPr>
        <p:grpSpPr>
          <a:xfrm>
            <a:off x="325016" y="2776109"/>
            <a:ext cx="980217" cy="916620"/>
            <a:chOff x="4044175" y="930800"/>
            <a:chExt cx="806099" cy="730199"/>
          </a:xfrm>
        </p:grpSpPr>
        <p:sp>
          <p:nvSpPr>
            <p:cNvPr id="44" name="Shape 281">
              <a:extLst>
                <a:ext uri="{FF2B5EF4-FFF2-40B4-BE49-F238E27FC236}">
                  <a16:creationId xmlns:a16="http://schemas.microsoft.com/office/drawing/2014/main" id="{637ADEB1-3E28-CE46-8DC8-51CBFF20611E}"/>
                </a:ext>
              </a:extLst>
            </p:cNvPr>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5" name="Shape 282">
              <a:extLst>
                <a:ext uri="{FF2B5EF4-FFF2-40B4-BE49-F238E27FC236}">
                  <a16:creationId xmlns:a16="http://schemas.microsoft.com/office/drawing/2014/main" id="{A43211B7-F73C-4145-A2DC-597967CE6034}"/>
                </a:ext>
              </a:extLst>
            </p:cNvPr>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6" name="Shape 283">
              <a:extLst>
                <a:ext uri="{FF2B5EF4-FFF2-40B4-BE49-F238E27FC236}">
                  <a16:creationId xmlns:a16="http://schemas.microsoft.com/office/drawing/2014/main" id="{8A6B1A86-EB56-8A4B-BAE5-CF57E195A29A}"/>
                </a:ext>
              </a:extLst>
            </p:cNvPr>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7" name="Shape 284">
              <a:extLst>
                <a:ext uri="{FF2B5EF4-FFF2-40B4-BE49-F238E27FC236}">
                  <a16:creationId xmlns:a16="http://schemas.microsoft.com/office/drawing/2014/main" id="{AACE1741-21CC-8D42-8977-A52C9868CBEF}"/>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48" name="Shape 278">
            <a:extLst>
              <a:ext uri="{FF2B5EF4-FFF2-40B4-BE49-F238E27FC236}">
                <a16:creationId xmlns:a16="http://schemas.microsoft.com/office/drawing/2014/main" id="{DD0F117C-A3AA-BE4F-81CE-0389CCEFED66}"/>
              </a:ext>
            </a:extLst>
          </p:cNvPr>
          <p:cNvSpPr txBox="1"/>
          <p:nvPr/>
        </p:nvSpPr>
        <p:spPr>
          <a:xfrm>
            <a:off x="2674714" y="3366527"/>
            <a:ext cx="6400800" cy="441526"/>
          </a:xfrm>
          <a:prstGeom prst="rect">
            <a:avLst/>
          </a:prstGeom>
          <a:solidFill>
            <a:schemeClr val="accent2"/>
          </a:solidFill>
          <a:ln>
            <a:noFill/>
          </a:ln>
        </p:spPr>
        <p:txBody>
          <a:bodyPr lIns="91425" tIns="91425" rIns="91425" bIns="91425" anchor="t" anchorCtr="0">
            <a:noAutofit/>
          </a:bodyPr>
          <a:lstStyle/>
          <a:p>
            <a:r>
              <a:rPr lang="en" sz="2000" dirty="0">
                <a:solidFill>
                  <a:srgbClr val="FFFFFF"/>
                </a:solidFill>
                <a:latin typeface="Open Sans"/>
                <a:ea typeface="Open Sans"/>
                <a:cs typeface="Open Sans"/>
                <a:sym typeface="Open Sans"/>
              </a:rPr>
              <a:t>The label is ”y-variable”</a:t>
            </a:r>
          </a:p>
        </p:txBody>
      </p:sp>
      <p:sp>
        <p:nvSpPr>
          <p:cNvPr id="49" name="Shape 296">
            <a:extLst>
              <a:ext uri="{FF2B5EF4-FFF2-40B4-BE49-F238E27FC236}">
                <a16:creationId xmlns:a16="http://schemas.microsoft.com/office/drawing/2014/main" id="{29744AD7-22A9-CE41-A3FE-9BAFD5AA9FCB}"/>
              </a:ext>
            </a:extLst>
          </p:cNvPr>
          <p:cNvSpPr/>
          <p:nvPr/>
        </p:nvSpPr>
        <p:spPr>
          <a:xfrm>
            <a:off x="2676722" y="4018502"/>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50" name="Triangle 49">
            <a:extLst>
              <a:ext uri="{FF2B5EF4-FFF2-40B4-BE49-F238E27FC236}">
                <a16:creationId xmlns:a16="http://schemas.microsoft.com/office/drawing/2014/main" id="{813CCBD1-A807-7D45-91EA-C227747F14F5}"/>
              </a:ext>
            </a:extLst>
          </p:cNvPr>
          <p:cNvSpPr/>
          <p:nvPr/>
        </p:nvSpPr>
        <p:spPr>
          <a:xfrm rot="5400000">
            <a:off x="127323" y="3356659"/>
            <a:ext cx="4305782" cy="486137"/>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B1390A49-39DA-9C4B-BAEB-4B5BC74B9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392" y="3973170"/>
            <a:ext cx="6166491" cy="1013331"/>
          </a:xfrm>
          <a:prstGeom prst="rect">
            <a:avLst/>
          </a:prstGeom>
        </p:spPr>
      </p:pic>
    </p:spTree>
    <p:extLst>
      <p:ext uri="{BB962C8B-B14F-4D97-AF65-F5344CB8AC3E}">
        <p14:creationId xmlns:p14="http://schemas.microsoft.com/office/powerpoint/2010/main" val="274747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8" grpId="0" animBg="1"/>
      <p:bldP spid="4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175604-D216-E245-8AB6-A881D336EA58}"/>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09E09886-2096-4B46-92B6-6780AEDA3FED}"/>
              </a:ext>
            </a:extLst>
          </p:cNvPr>
          <p:cNvSpPr>
            <a:spLocks noGrp="1"/>
          </p:cNvSpPr>
          <p:nvPr>
            <p:ph type="title"/>
          </p:nvPr>
        </p:nvSpPr>
        <p:spPr>
          <a:xfrm>
            <a:off x="0" y="365126"/>
            <a:ext cx="9144000" cy="591477"/>
          </a:xfrm>
        </p:spPr>
        <p:txBody>
          <a:bodyPr/>
          <a:lstStyle/>
          <a:p>
            <a:r>
              <a:rPr lang="en-US" sz="2800" dirty="0"/>
              <a:t>The modeling function usually needs a matrix with both.</a:t>
            </a:r>
          </a:p>
        </p:txBody>
      </p:sp>
      <p:sp>
        <p:nvSpPr>
          <p:cNvPr id="4" name="Footer Placeholder 3">
            <a:extLst>
              <a:ext uri="{FF2B5EF4-FFF2-40B4-BE49-F238E27FC236}">
                <a16:creationId xmlns:a16="http://schemas.microsoft.com/office/drawing/2014/main" id="{4B4533A7-8555-A74A-85CA-0E9F08CCA697}"/>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172FF9D8-E14C-BB45-8071-6F741E1E0C2A}"/>
              </a:ext>
            </a:extLst>
          </p:cNvPr>
          <p:cNvSpPr>
            <a:spLocks noGrp="1"/>
          </p:cNvSpPr>
          <p:nvPr>
            <p:ph type="sldNum" sz="quarter" idx="4"/>
          </p:nvPr>
        </p:nvSpPr>
        <p:spPr/>
        <p:txBody>
          <a:bodyPr/>
          <a:lstStyle/>
          <a:p>
            <a:fld id="{37290FF7-652B-4475-AEAB-8B1A5D23AE09}" type="slidenum">
              <a:rPr lang="en-US" smtClean="0"/>
              <a:pPr/>
              <a:t>19</a:t>
            </a:fld>
            <a:endParaRPr lang="en-US" dirty="0"/>
          </a:p>
        </p:txBody>
      </p:sp>
      <p:pic>
        <p:nvPicPr>
          <p:cNvPr id="7" name="Picture 6" descr="A close up of text on a white background&#10;&#10;Description automatically generated">
            <a:extLst>
              <a:ext uri="{FF2B5EF4-FFF2-40B4-BE49-F238E27FC236}">
                <a16:creationId xmlns:a16="http://schemas.microsoft.com/office/drawing/2014/main" id="{00135589-AA9E-3540-B627-5E651AE353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8542"/>
            <a:ext cx="9144000" cy="3500916"/>
          </a:xfrm>
          <a:prstGeom prst="rect">
            <a:avLst/>
          </a:prstGeom>
        </p:spPr>
      </p:pic>
    </p:spTree>
    <p:extLst>
      <p:ext uri="{BB962C8B-B14F-4D97-AF65-F5344CB8AC3E}">
        <p14:creationId xmlns:p14="http://schemas.microsoft.com/office/powerpoint/2010/main" val="1811853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p:txBody>
          <a:bodyPr/>
          <a:lstStyle/>
          <a:p>
            <a:r>
              <a:rPr lang="en-US" dirty="0"/>
              <a:t>Latent Semantic Analysis…cousin of PCA</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2</a:t>
            </a:fld>
            <a:endParaRPr lang="en-US" dirty="0"/>
          </a:p>
        </p:txBody>
      </p:sp>
      <p:sp>
        <p:nvSpPr>
          <p:cNvPr id="6" name="TextBox 5">
            <a:extLst>
              <a:ext uri="{FF2B5EF4-FFF2-40B4-BE49-F238E27FC236}">
                <a16:creationId xmlns:a16="http://schemas.microsoft.com/office/drawing/2014/main" id="{377555FA-8C87-0143-A946-6DC68B5DEFE5}"/>
              </a:ext>
            </a:extLst>
          </p:cNvPr>
          <p:cNvSpPr txBox="1"/>
          <p:nvPr/>
        </p:nvSpPr>
        <p:spPr>
          <a:xfrm>
            <a:off x="429439" y="1465730"/>
            <a:ext cx="7298793" cy="646331"/>
          </a:xfrm>
          <a:prstGeom prst="rect">
            <a:avLst/>
          </a:prstGeom>
          <a:noFill/>
        </p:spPr>
        <p:txBody>
          <a:bodyPr wrap="none" rtlCol="0">
            <a:spAutoFit/>
          </a:bodyPr>
          <a:lstStyle/>
          <a:p>
            <a:r>
              <a:rPr lang="en-US" dirty="0"/>
              <a:t>In statistics PCA – Principal Component Analysis</a:t>
            </a:r>
          </a:p>
          <a:p>
            <a:r>
              <a:rPr lang="en-US" dirty="0"/>
              <a:t>	</a:t>
            </a:r>
            <a:r>
              <a:rPr lang="en-US" sz="1400" dirty="0"/>
              <a:t>High dimensional data can be approximated by “singular value decomposition” (SVD)</a:t>
            </a:r>
            <a:endParaRPr lang="en-US" dirty="0"/>
          </a:p>
        </p:txBody>
      </p:sp>
      <p:pic>
        <p:nvPicPr>
          <p:cNvPr id="7" name="Picture 6">
            <a:extLst>
              <a:ext uri="{FF2B5EF4-FFF2-40B4-BE49-F238E27FC236}">
                <a16:creationId xmlns:a16="http://schemas.microsoft.com/office/drawing/2014/main" id="{88358200-D15C-0245-BF2A-3D3A0B20DB6C}"/>
              </a:ext>
            </a:extLst>
          </p:cNvPr>
          <p:cNvPicPr>
            <a:picLocks noChangeAspect="1"/>
          </p:cNvPicPr>
          <p:nvPr/>
        </p:nvPicPr>
        <p:blipFill>
          <a:blip r:embed="rId2"/>
          <a:stretch>
            <a:fillRect/>
          </a:stretch>
        </p:blipFill>
        <p:spPr>
          <a:xfrm>
            <a:off x="620264" y="2585163"/>
            <a:ext cx="3991242" cy="2426675"/>
          </a:xfrm>
          <a:prstGeom prst="rect">
            <a:avLst/>
          </a:prstGeom>
        </p:spPr>
      </p:pic>
      <p:cxnSp>
        <p:nvCxnSpPr>
          <p:cNvPr id="8" name="Straight Connector 7">
            <a:extLst>
              <a:ext uri="{FF2B5EF4-FFF2-40B4-BE49-F238E27FC236}">
                <a16:creationId xmlns:a16="http://schemas.microsoft.com/office/drawing/2014/main" id="{26D6E262-E1C9-794B-8AA6-8A4CA129DA3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36564B9-D8B7-7A4E-B334-BE8AE460E5E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3766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0468EF-14F7-1E43-8551-8BAFBA7E4120}"/>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7D13CF35-6F34-1E47-881D-AB1366331803}"/>
              </a:ext>
            </a:extLst>
          </p:cNvPr>
          <p:cNvSpPr>
            <a:spLocks noGrp="1"/>
          </p:cNvSpPr>
          <p:nvPr>
            <p:ph type="title"/>
          </p:nvPr>
        </p:nvSpPr>
        <p:spPr/>
        <p:txBody>
          <a:bodyPr/>
          <a:lstStyle/>
          <a:p>
            <a:r>
              <a:rPr lang="en-US" dirty="0"/>
              <a:t>Let’s open </a:t>
            </a:r>
            <a:r>
              <a:rPr lang="en-US" dirty="0" err="1"/>
              <a:t>live_A_lsa_for</a:t>
            </a:r>
            <a:r>
              <a:rPr lang="en-US" dirty="0"/>
              <a:t> </a:t>
            </a:r>
            <a:r>
              <a:rPr lang="en-US" dirty="0" err="1"/>
              <a:t>modeling.R</a:t>
            </a:r>
            <a:endParaRPr lang="en-US" dirty="0"/>
          </a:p>
        </p:txBody>
      </p:sp>
      <p:sp>
        <p:nvSpPr>
          <p:cNvPr id="4" name="Footer Placeholder 3">
            <a:extLst>
              <a:ext uri="{FF2B5EF4-FFF2-40B4-BE49-F238E27FC236}">
                <a16:creationId xmlns:a16="http://schemas.microsoft.com/office/drawing/2014/main" id="{15771A5B-834B-5242-BD14-B381CBAA664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7269A786-8100-1944-9E2C-FE1C6FB53B5F}"/>
              </a:ext>
            </a:extLst>
          </p:cNvPr>
          <p:cNvSpPr>
            <a:spLocks noGrp="1"/>
          </p:cNvSpPr>
          <p:nvPr>
            <p:ph type="sldNum" sz="quarter" idx="4"/>
          </p:nvPr>
        </p:nvSpPr>
        <p:spPr/>
        <p:txBody>
          <a:bodyPr/>
          <a:lstStyle/>
          <a:p>
            <a:fld id="{37290FF7-652B-4475-AEAB-8B1A5D23AE09}" type="slidenum">
              <a:rPr lang="en-US" smtClean="0"/>
              <a:pPr/>
              <a:t>20</a:t>
            </a:fld>
            <a:endParaRPr lang="en-US" dirty="0"/>
          </a:p>
        </p:txBody>
      </p:sp>
      <p:cxnSp>
        <p:nvCxnSpPr>
          <p:cNvPr id="7" name="Straight Connector 6">
            <a:extLst>
              <a:ext uri="{FF2B5EF4-FFF2-40B4-BE49-F238E27FC236}">
                <a16:creationId xmlns:a16="http://schemas.microsoft.com/office/drawing/2014/main" id="{38299A0D-D06E-704C-907D-91D2FAFD7DE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FE2BC72-1CD2-3148-AB98-C03AD563006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5373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21</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3145525"/>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3145525"/>
                <a:ext cx="9088770" cy="461665"/>
              </a:xfrm>
              <a:prstGeom prst="rect">
                <a:avLst/>
              </a:prstGeom>
              <a:blipFill>
                <a:blip r:embed="rId2"/>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3648741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22</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more text to your analysis or engineer more data to help improve the model performance (same is often true in typical ML)</a:t>
            </a:r>
          </a:p>
        </p:txBody>
      </p:sp>
      <p:sp>
        <p:nvSpPr>
          <p:cNvPr id="12" name="Up Arrow 11">
            <a:extLst>
              <a:ext uri="{FF2B5EF4-FFF2-40B4-BE49-F238E27FC236}">
                <a16:creationId xmlns:a16="http://schemas.microsoft.com/office/drawing/2014/main" id="{88BE0390-BDC1-1B4B-98C3-1E6C295986D0}"/>
              </a:ext>
            </a:extLst>
          </p:cNvPr>
          <p:cNvSpPr/>
          <p:nvPr/>
        </p:nvSpPr>
        <p:spPr>
          <a:xfrm>
            <a:off x="7245743"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6098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23</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Many algorithmic approaches have tuning parameters which will impact model results.  For example, the `alpha` in elastic net is how the penalty is applied.</a:t>
            </a:r>
          </a:p>
        </p:txBody>
      </p:sp>
      <p:sp>
        <p:nvSpPr>
          <p:cNvPr id="12" name="Up Arrow 11">
            <a:extLst>
              <a:ext uri="{FF2B5EF4-FFF2-40B4-BE49-F238E27FC236}">
                <a16:creationId xmlns:a16="http://schemas.microsoft.com/office/drawing/2014/main" id="{88BE0390-BDC1-1B4B-98C3-1E6C295986D0}"/>
              </a:ext>
            </a:extLst>
          </p:cNvPr>
          <p:cNvSpPr/>
          <p:nvPr/>
        </p:nvSpPr>
        <p:spPr>
          <a:xfrm>
            <a:off x="5011990"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1729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24</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Obviously, the choice of machine learning technique will impact the modeling results.   Simple decision trees learning patterns differently than ensemble models like RF etc.  Often with complexity comes a computation and </a:t>
            </a:r>
            <a:r>
              <a:rPr lang="en-US" dirty="0" err="1"/>
              <a:t>explainability</a:t>
            </a:r>
            <a:r>
              <a:rPr lang="en-US" dirty="0"/>
              <a:t> tradeoff.</a:t>
            </a:r>
          </a:p>
        </p:txBody>
      </p:sp>
      <p:sp>
        <p:nvSpPr>
          <p:cNvPr id="12" name="Up Arrow 11">
            <a:extLst>
              <a:ext uri="{FF2B5EF4-FFF2-40B4-BE49-F238E27FC236}">
                <a16:creationId xmlns:a16="http://schemas.microsoft.com/office/drawing/2014/main" id="{88BE0390-BDC1-1B4B-98C3-1E6C295986D0}"/>
              </a:ext>
            </a:extLst>
          </p:cNvPr>
          <p:cNvSpPr/>
          <p:nvPr/>
        </p:nvSpPr>
        <p:spPr>
          <a:xfrm>
            <a:off x="3274628"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5521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25</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Rtexttools</a:t>
            </a:r>
            <a:r>
              <a:rPr lang="en-US" dirty="0"/>
              <a:t> lets you apply methods simultaneously in code (not in computation) to try to find the best classification.  </a:t>
            </a:r>
            <a:endParaRPr lang="en-US" i="1" dirty="0"/>
          </a:p>
        </p:txBody>
      </p:sp>
      <p:sp>
        <p:nvSpPr>
          <p:cNvPr id="12" name="Up Arrow 11">
            <a:extLst>
              <a:ext uri="{FF2B5EF4-FFF2-40B4-BE49-F238E27FC236}">
                <a16:creationId xmlns:a16="http://schemas.microsoft.com/office/drawing/2014/main" id="{88BE0390-BDC1-1B4B-98C3-1E6C295986D0}"/>
              </a:ext>
            </a:extLst>
          </p:cNvPr>
          <p:cNvSpPr/>
          <p:nvPr/>
        </p:nvSpPr>
        <p:spPr>
          <a:xfrm>
            <a:off x="3274628"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Free 2 Cents Cliparts, Download Free Clip Art, Free Clip Art on Clipart  Library">
            <a:extLst>
              <a:ext uri="{FF2B5EF4-FFF2-40B4-BE49-F238E27FC236}">
                <a16:creationId xmlns:a16="http://schemas.microsoft.com/office/drawing/2014/main" id="{041696E2-DEA6-D84B-B96E-2F6401A3FB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5309604"/>
            <a:ext cx="1664104" cy="102355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E38B06E-93F2-9C4F-AFD9-43BC958AEC3D}"/>
              </a:ext>
            </a:extLst>
          </p:cNvPr>
          <p:cNvSpPr/>
          <p:nvPr/>
        </p:nvSpPr>
        <p:spPr>
          <a:xfrm>
            <a:off x="2258385" y="5425307"/>
            <a:ext cx="5844608" cy="646331"/>
          </a:xfrm>
          <a:prstGeom prst="rect">
            <a:avLst/>
          </a:prstGeom>
        </p:spPr>
        <p:txBody>
          <a:bodyPr wrap="square">
            <a:spAutoFit/>
          </a:bodyPr>
          <a:lstStyle/>
          <a:p>
            <a:r>
              <a:rPr lang="en-US" i="1" dirty="0"/>
              <a:t>Given my limited research I am impressed with its ease though not its implementation for new documents.</a:t>
            </a:r>
            <a:endParaRPr lang="en-US" dirty="0"/>
          </a:p>
        </p:txBody>
      </p:sp>
    </p:spTree>
    <p:extLst>
      <p:ext uri="{BB962C8B-B14F-4D97-AF65-F5344CB8AC3E}">
        <p14:creationId xmlns:p14="http://schemas.microsoft.com/office/powerpoint/2010/main" val="3132082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084747"/>
            <a:ext cx="9141714" cy="3294207"/>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8235" r="8214" b="45501"/>
          <a:stretch>
            <a:fillRect/>
          </a:stretch>
        </p:blipFill>
        <p:spPr>
          <a:xfrm flipV="1">
            <a:off x="0" y="0"/>
            <a:ext cx="9143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3" name="Title 2">
            <a:extLst>
              <a:ext uri="{FF2B5EF4-FFF2-40B4-BE49-F238E27FC236}">
                <a16:creationId xmlns:a16="http://schemas.microsoft.com/office/drawing/2014/main" id="{4D7063FE-F735-8840-A6AB-DC6A59783EB7}"/>
              </a:ext>
            </a:extLst>
          </p:cNvPr>
          <p:cNvSpPr>
            <a:spLocks noGrp="1"/>
          </p:cNvSpPr>
          <p:nvPr>
            <p:ph type="title"/>
          </p:nvPr>
        </p:nvSpPr>
        <p:spPr>
          <a:xfrm>
            <a:off x="565443" y="2076450"/>
            <a:ext cx="8013114" cy="1345134"/>
          </a:xfrm>
        </p:spPr>
        <p:txBody>
          <a:bodyPr vert="horz" lIns="91440" tIns="45720" rIns="91440" bIns="45720" rtlCol="0" anchor="ctr">
            <a:normAutofit/>
          </a:bodyPr>
          <a:lstStyle/>
          <a:p>
            <a:pPr algn="ctr" defTabSz="914400"/>
            <a:r>
              <a:rPr lang="en-US" sz="4500" kern="1200" dirty="0">
                <a:solidFill>
                  <a:srgbClr val="FFFFFF"/>
                </a:solidFill>
                <a:latin typeface="+mj-lt"/>
                <a:ea typeface="+mj-ea"/>
                <a:cs typeface="+mj-cs"/>
              </a:rPr>
              <a:t>Simply pass in the supported algos…</a:t>
            </a:r>
          </a:p>
        </p:txBody>
      </p:sp>
      <p:sp>
        <p:nvSpPr>
          <p:cNvPr id="2" name="Date Placeholder 1">
            <a:extLst>
              <a:ext uri="{FF2B5EF4-FFF2-40B4-BE49-F238E27FC236}">
                <a16:creationId xmlns:a16="http://schemas.microsoft.com/office/drawing/2014/main" id="{513EF471-5286-084C-92FA-D5FE212FF181}"/>
              </a:ext>
            </a:extLst>
          </p:cNvPr>
          <p:cNvSpPr>
            <a:spLocks noGrp="1"/>
          </p:cNvSpPr>
          <p:nvPr>
            <p:ph type="dt" sz="half" idx="10"/>
          </p:nvPr>
        </p:nvSpPr>
        <p:spPr>
          <a:xfrm>
            <a:off x="569214" y="6223702"/>
            <a:ext cx="1783080" cy="314067"/>
          </a:xfrm>
        </p:spPr>
        <p:txBody>
          <a:bodyPr vert="horz" lIns="91440" tIns="45720" rIns="91440" bIns="45720" rtlCol="0" anchor="ctr">
            <a:normAutofit/>
          </a:bodyPr>
          <a:lstStyle/>
          <a:p>
            <a:pPr>
              <a:spcAft>
                <a:spcPts val="600"/>
              </a:spcAft>
            </a:pPr>
            <a:fld id="{6700A58B-DD98-43D0-B791-721480A02982}" type="datetime1">
              <a:rPr lang="en-US">
                <a:solidFill>
                  <a:srgbClr val="898989"/>
                </a:solidFill>
              </a:rPr>
              <a:pPr>
                <a:spcAft>
                  <a:spcPts val="600"/>
                </a:spcAft>
              </a:pPr>
              <a:t>6/16/21</a:t>
            </a:fld>
            <a:endParaRPr lang="en-US">
              <a:solidFill>
                <a:srgbClr val="898989"/>
              </a:solidFill>
            </a:endParaRPr>
          </a:p>
        </p:txBody>
      </p:sp>
      <p:sp>
        <p:nvSpPr>
          <p:cNvPr id="4" name="Footer Placeholder 3">
            <a:extLst>
              <a:ext uri="{FF2B5EF4-FFF2-40B4-BE49-F238E27FC236}">
                <a16:creationId xmlns:a16="http://schemas.microsoft.com/office/drawing/2014/main" id="{5A69CC99-27A9-3C4B-9076-61A1309D4131}"/>
              </a:ext>
            </a:extLst>
          </p:cNvPr>
          <p:cNvSpPr>
            <a:spLocks noGrp="1"/>
          </p:cNvSpPr>
          <p:nvPr>
            <p:ph type="ftr" sz="quarter" idx="3"/>
          </p:nvPr>
        </p:nvSpPr>
        <p:spPr>
          <a:xfrm>
            <a:off x="2411730" y="6223702"/>
            <a:ext cx="4320540" cy="314067"/>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Kwartler</a:t>
            </a:r>
          </a:p>
        </p:txBody>
      </p:sp>
      <p:sp>
        <p:nvSpPr>
          <p:cNvPr id="5" name="Slide Number Placeholder 4">
            <a:extLst>
              <a:ext uri="{FF2B5EF4-FFF2-40B4-BE49-F238E27FC236}">
                <a16:creationId xmlns:a16="http://schemas.microsoft.com/office/drawing/2014/main" id="{DA2221D4-DD16-7746-9712-EEE46927D206}"/>
              </a:ext>
            </a:extLst>
          </p:cNvPr>
          <p:cNvSpPr>
            <a:spLocks noGrp="1"/>
          </p:cNvSpPr>
          <p:nvPr>
            <p:ph type="sldNum" sz="quarter" idx="4"/>
          </p:nvPr>
        </p:nvSpPr>
        <p:spPr>
          <a:xfrm>
            <a:off x="8150511" y="6223702"/>
            <a:ext cx="428046" cy="314067"/>
          </a:xfrm>
        </p:spPr>
        <p:txBody>
          <a:bodyPr vert="horz" lIns="91440" tIns="45720" rIns="91440" bIns="45720" rtlCol="0" anchor="ctr">
            <a:normAutofit/>
          </a:bodyPr>
          <a:lstStyle/>
          <a:p>
            <a:pPr algn="r">
              <a:spcAft>
                <a:spcPts val="600"/>
              </a:spcAft>
            </a:pPr>
            <a:fld id="{37290FF7-652B-4475-AEAB-8B1A5D23AE09}" type="slidenum">
              <a:rPr lang="en-US" sz="800">
                <a:solidFill>
                  <a:srgbClr val="898989"/>
                </a:solidFill>
              </a:rPr>
              <a:pPr algn="r">
                <a:spcAft>
                  <a:spcPts val="600"/>
                </a:spcAft>
              </a:pPr>
              <a:t>26</a:t>
            </a:fld>
            <a:endParaRPr lang="en-US" sz="800">
              <a:solidFill>
                <a:srgbClr val="898989"/>
              </a:solidFill>
            </a:endParaRPr>
          </a:p>
        </p:txBody>
      </p:sp>
      <p:sp>
        <p:nvSpPr>
          <p:cNvPr id="6" name="Rectangle 5">
            <a:extLst>
              <a:ext uri="{FF2B5EF4-FFF2-40B4-BE49-F238E27FC236}">
                <a16:creationId xmlns:a16="http://schemas.microsoft.com/office/drawing/2014/main" id="{AB8A0A53-D300-1D4C-802E-616FDF920102}"/>
              </a:ext>
            </a:extLst>
          </p:cNvPr>
          <p:cNvSpPr/>
          <p:nvPr/>
        </p:nvSpPr>
        <p:spPr>
          <a:xfrm>
            <a:off x="241663" y="4775608"/>
            <a:ext cx="8660674" cy="369332"/>
          </a:xfrm>
          <a:prstGeom prst="rect">
            <a:avLst/>
          </a:prstGeom>
          <a:solidFill>
            <a:schemeClr val="accent2"/>
          </a:solidFill>
        </p:spPr>
        <p:txBody>
          <a:bodyPr wrap="square">
            <a:spAutoFit/>
          </a:bodyPr>
          <a:lstStyle/>
          <a:p>
            <a:pPr>
              <a:spcAft>
                <a:spcPts val="600"/>
              </a:spcAft>
            </a:pPr>
            <a:r>
              <a:rPr lang="en-US" dirty="0">
                <a:latin typeface="Consolas" panose="020B0609020204030204" pitchFamily="49" charset="0"/>
                <a:cs typeface="Consolas" panose="020B0609020204030204" pitchFamily="49" charset="0"/>
              </a:rPr>
              <a:t>models &lt;- </a:t>
            </a:r>
            <a:r>
              <a:rPr lang="en-US" dirty="0" err="1">
                <a:latin typeface="Consolas" panose="020B0609020204030204" pitchFamily="49" charset="0"/>
                <a:cs typeface="Consolas" panose="020B0609020204030204" pitchFamily="49" charset="0"/>
              </a:rPr>
              <a:t>train_models</a:t>
            </a:r>
            <a:r>
              <a:rPr lang="en-US" dirty="0">
                <a:latin typeface="Consolas" panose="020B0609020204030204" pitchFamily="49" charset="0"/>
                <a:cs typeface="Consolas" panose="020B0609020204030204" pitchFamily="49" charset="0"/>
              </a:rPr>
              <a:t>(container, algorithms=c("GLMNET","SVM"))</a:t>
            </a:r>
          </a:p>
        </p:txBody>
      </p:sp>
    </p:spTree>
    <p:extLst>
      <p:ext uri="{BB962C8B-B14F-4D97-AF65-F5344CB8AC3E}">
        <p14:creationId xmlns:p14="http://schemas.microsoft.com/office/powerpoint/2010/main" val="887531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796662-B00B-DF4F-9566-F9BEB93017D5}"/>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1D461027-5468-9742-8459-178A8F8B3C69}"/>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D0BE12A0-8674-F045-AB85-615C189ABA99}"/>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EECB6DC5-B54B-E24E-A052-ADC2CCAC87E6}"/>
              </a:ext>
            </a:extLst>
          </p:cNvPr>
          <p:cNvSpPr>
            <a:spLocks noGrp="1"/>
          </p:cNvSpPr>
          <p:nvPr>
            <p:ph type="sldNum" sz="quarter" idx="4"/>
          </p:nvPr>
        </p:nvSpPr>
        <p:spPr/>
        <p:txBody>
          <a:bodyPr/>
          <a:lstStyle/>
          <a:p>
            <a:fld id="{37290FF7-652B-4475-AEAB-8B1A5D23AE09}" type="slidenum">
              <a:rPr lang="en-US" smtClean="0"/>
              <a:pPr/>
              <a:t>27</a:t>
            </a:fld>
            <a:endParaRPr lang="en-US" dirty="0"/>
          </a:p>
        </p:txBody>
      </p:sp>
      <p:sp>
        <p:nvSpPr>
          <p:cNvPr id="6" name="Rectangle 5">
            <a:extLst>
              <a:ext uri="{FF2B5EF4-FFF2-40B4-BE49-F238E27FC236}">
                <a16:creationId xmlns:a16="http://schemas.microsoft.com/office/drawing/2014/main" id="{4D68B2B6-9F36-BB4A-AEAC-29ACF954F638}"/>
              </a:ext>
            </a:extLst>
          </p:cNvPr>
          <p:cNvSpPr/>
          <p:nvPr/>
        </p:nvSpPr>
        <p:spPr>
          <a:xfrm>
            <a:off x="261256" y="401821"/>
            <a:ext cx="8490041" cy="369332"/>
          </a:xfrm>
          <a:prstGeom prst="rect">
            <a:avLst/>
          </a:prstGeom>
          <a:solidFill>
            <a:schemeClr val="accent2"/>
          </a:solidFill>
        </p:spPr>
        <p:txBody>
          <a:bodyPr wrap="square">
            <a:spAutoFit/>
          </a:bodyPr>
          <a:lstStyle/>
          <a:p>
            <a:r>
              <a:rPr lang="en-US">
                <a:latin typeface="Consolas" panose="020B0609020204030204" pitchFamily="49" charset="0"/>
                <a:cs typeface="Consolas" panose="020B0609020204030204" pitchFamily="49" charset="0"/>
              </a:rPr>
              <a:t>#"SVM","SLDA","BOOSTING","BAGGING", "RF","GLMNET","TREE","NNET"</a:t>
            </a:r>
          </a:p>
        </p:txBody>
      </p:sp>
      <p:graphicFrame>
        <p:nvGraphicFramePr>
          <p:cNvPr id="8" name="Table 8">
            <a:extLst>
              <a:ext uri="{FF2B5EF4-FFF2-40B4-BE49-F238E27FC236}">
                <a16:creationId xmlns:a16="http://schemas.microsoft.com/office/drawing/2014/main" id="{45408E8A-2BC7-9640-B8DB-FB6C06F442B5}"/>
              </a:ext>
            </a:extLst>
          </p:cNvPr>
          <p:cNvGraphicFramePr>
            <a:graphicFrameLocks noGrp="1"/>
          </p:cNvGraphicFramePr>
          <p:nvPr>
            <p:extLst>
              <p:ext uri="{D42A27DB-BD31-4B8C-83A1-F6EECF244321}">
                <p14:modId xmlns:p14="http://schemas.microsoft.com/office/powerpoint/2010/main" val="732158637"/>
              </p:ext>
            </p:extLst>
          </p:nvPr>
        </p:nvGraphicFramePr>
        <p:xfrm>
          <a:off x="261255" y="1145053"/>
          <a:ext cx="8490042" cy="4427220"/>
        </p:xfrm>
        <a:graphic>
          <a:graphicData uri="http://schemas.openxmlformats.org/drawingml/2006/table">
            <a:tbl>
              <a:tblPr firstRow="1" bandRow="1">
                <a:tableStyleId>{5C22544A-7EE6-4342-B048-85BDC9FD1C3A}</a:tableStyleId>
              </a:tblPr>
              <a:tblGrid>
                <a:gridCol w="1384663">
                  <a:extLst>
                    <a:ext uri="{9D8B030D-6E8A-4147-A177-3AD203B41FA5}">
                      <a16:colId xmlns:a16="http://schemas.microsoft.com/office/drawing/2014/main" val="2756095830"/>
                    </a:ext>
                  </a:extLst>
                </a:gridCol>
                <a:gridCol w="7105379">
                  <a:extLst>
                    <a:ext uri="{9D8B030D-6E8A-4147-A177-3AD203B41FA5}">
                      <a16:colId xmlns:a16="http://schemas.microsoft.com/office/drawing/2014/main" val="1872133497"/>
                    </a:ext>
                  </a:extLst>
                </a:gridCol>
              </a:tblGrid>
              <a:tr h="370840">
                <a:tc>
                  <a:txBody>
                    <a:bodyPr/>
                    <a:lstStyle/>
                    <a:p>
                      <a:r>
                        <a:rPr lang="en-US" dirty="0"/>
                        <a:t>Type</a:t>
                      </a:r>
                    </a:p>
                  </a:txBody>
                  <a:tcPr/>
                </a:tc>
                <a:tc>
                  <a:txBody>
                    <a:bodyPr/>
                    <a:lstStyle/>
                    <a:p>
                      <a:r>
                        <a:rPr lang="en-US" dirty="0"/>
                        <a:t>Name</a:t>
                      </a:r>
                    </a:p>
                  </a:txBody>
                  <a:tcPr/>
                </a:tc>
                <a:extLst>
                  <a:ext uri="{0D108BD9-81ED-4DB2-BD59-A6C34878D82A}">
                    <a16:rowId xmlns:a16="http://schemas.microsoft.com/office/drawing/2014/main" val="1965061753"/>
                  </a:ext>
                </a:extLst>
              </a:tr>
              <a:tr h="370840">
                <a:tc>
                  <a:txBody>
                    <a:bodyPr/>
                    <a:lstStyle/>
                    <a:p>
                      <a:pPr algn="ctr"/>
                      <a:r>
                        <a:rPr lang="en-US" dirty="0"/>
                        <a:t>SVM</a:t>
                      </a:r>
                    </a:p>
                  </a:txBody>
                  <a:tcPr/>
                </a:tc>
                <a:tc>
                  <a:txBody>
                    <a:bodyPr/>
                    <a:lstStyle/>
                    <a:p>
                      <a:r>
                        <a:rPr lang="en-US" dirty="0"/>
                        <a:t>Support Vector Machines</a:t>
                      </a:r>
                    </a:p>
                  </a:txBody>
                  <a:tcPr/>
                </a:tc>
                <a:extLst>
                  <a:ext uri="{0D108BD9-81ED-4DB2-BD59-A6C34878D82A}">
                    <a16:rowId xmlns:a16="http://schemas.microsoft.com/office/drawing/2014/main" val="3381655163"/>
                  </a:ext>
                </a:extLst>
              </a:tr>
              <a:tr h="370840">
                <a:tc>
                  <a:txBody>
                    <a:bodyPr/>
                    <a:lstStyle/>
                    <a:p>
                      <a:pPr algn="ctr"/>
                      <a:r>
                        <a:rPr lang="en-US" dirty="0"/>
                        <a:t>SLDA</a:t>
                      </a:r>
                    </a:p>
                  </a:txBody>
                  <a:tcPr/>
                </a:tc>
                <a:tc>
                  <a:txBody>
                    <a:bodyPr/>
                    <a:lstStyle/>
                    <a:p>
                      <a:r>
                        <a:rPr lang="en-US" dirty="0"/>
                        <a:t>Supervised Topic Models </a:t>
                      </a:r>
                      <a:r>
                        <a:rPr lang="en-US" sz="1050" dirty="0"/>
                        <a:t>- </a:t>
                      </a:r>
                      <a:r>
                        <a:rPr lang="en-US" sz="1050" dirty="0">
                          <a:hlinkClick r:id="rId2"/>
                        </a:rPr>
                        <a:t>https://papers.nips.cc/paper/2007/file/d56b9fc4b0f1be8871f5e1c40c0067e7-Paper.pdf</a:t>
                      </a:r>
                      <a:endParaRPr lang="en-US" dirty="0"/>
                    </a:p>
                    <a:p>
                      <a:r>
                        <a:rPr lang="en-US" sz="800" i="1" dirty="0"/>
                        <a:t>Most topic models, such as latent Dirichlet allocation (LDA) [4], are unsupervised: only the words in the documents are modelled. The goal is to infer topics that maximize the likelihood (or the posterior probability) of the collection. In this work, we develop supervised topic models, where each document is paired with a response. The goal is to infer latent topics predictive of the response. Given an unlabeled document, we infer its topic structure using a fitted model, then form its prediction</a:t>
                      </a:r>
                    </a:p>
                  </a:txBody>
                  <a:tcPr/>
                </a:tc>
                <a:extLst>
                  <a:ext uri="{0D108BD9-81ED-4DB2-BD59-A6C34878D82A}">
                    <a16:rowId xmlns:a16="http://schemas.microsoft.com/office/drawing/2014/main" val="814809305"/>
                  </a:ext>
                </a:extLst>
              </a:tr>
              <a:tr h="370840">
                <a:tc>
                  <a:txBody>
                    <a:bodyPr/>
                    <a:lstStyle/>
                    <a:p>
                      <a:pPr algn="ctr"/>
                      <a:r>
                        <a:rPr lang="en-US" dirty="0"/>
                        <a:t>Boosting</a:t>
                      </a:r>
                    </a:p>
                  </a:txBody>
                  <a:tcPr/>
                </a:tc>
                <a:tc>
                  <a:txBody>
                    <a:bodyPr/>
                    <a:lstStyle/>
                    <a:p>
                      <a:r>
                        <a:rPr lang="en-US" dirty="0"/>
                        <a:t>?? – this is implemented in XGB and part of an ensemble approach, but in </a:t>
                      </a:r>
                      <a:r>
                        <a:rPr lang="en-US" dirty="0" err="1"/>
                        <a:t>caTools</a:t>
                      </a:r>
                      <a:r>
                        <a:rPr lang="en-US" dirty="0"/>
                        <a:t> its unclear what is ported to </a:t>
                      </a:r>
                      <a:r>
                        <a:rPr lang="en-US" dirty="0" err="1"/>
                        <a:t>rtextools</a:t>
                      </a:r>
                      <a:r>
                        <a:rPr lang="en-US" dirty="0"/>
                        <a:t>, subsequent weak learners are created with observations that were incorrect with the previous learner</a:t>
                      </a:r>
                    </a:p>
                  </a:txBody>
                  <a:tcPr/>
                </a:tc>
                <a:extLst>
                  <a:ext uri="{0D108BD9-81ED-4DB2-BD59-A6C34878D82A}">
                    <a16:rowId xmlns:a16="http://schemas.microsoft.com/office/drawing/2014/main" val="2820172286"/>
                  </a:ext>
                </a:extLst>
              </a:tr>
              <a:tr h="370840">
                <a:tc>
                  <a:txBody>
                    <a:bodyPr/>
                    <a:lstStyle/>
                    <a:p>
                      <a:pPr algn="ctr"/>
                      <a:r>
                        <a:rPr lang="en-US" dirty="0"/>
                        <a:t>Bagging</a:t>
                      </a:r>
                    </a:p>
                  </a:txBody>
                  <a:tcPr/>
                </a:tc>
                <a:tc>
                  <a:txBody>
                    <a:bodyPr/>
                    <a:lstStyle/>
                    <a:p>
                      <a:r>
                        <a:rPr lang="en-US" dirty="0"/>
                        <a:t>?? – this is another assembling employed in RF, again unclear what is ported in </a:t>
                      </a:r>
                      <a:r>
                        <a:rPr lang="en-US" dirty="0" err="1"/>
                        <a:t>caTools</a:t>
                      </a:r>
                      <a:r>
                        <a:rPr lang="en-US" dirty="0"/>
                        <a:t>.  Bagging is when a random sample (not weighted to just incorrect like boosting) are used to construct subsequent learners.</a:t>
                      </a:r>
                    </a:p>
                  </a:txBody>
                  <a:tcPr/>
                </a:tc>
                <a:extLst>
                  <a:ext uri="{0D108BD9-81ED-4DB2-BD59-A6C34878D82A}">
                    <a16:rowId xmlns:a16="http://schemas.microsoft.com/office/drawing/2014/main" val="1078418743"/>
                  </a:ext>
                </a:extLst>
              </a:tr>
              <a:tr h="370840">
                <a:tc>
                  <a:txBody>
                    <a:bodyPr/>
                    <a:lstStyle/>
                    <a:p>
                      <a:pPr algn="ctr"/>
                      <a:r>
                        <a:rPr lang="en-US" dirty="0"/>
                        <a:t>RF</a:t>
                      </a:r>
                    </a:p>
                  </a:txBody>
                  <a:tcPr/>
                </a:tc>
                <a:tc>
                  <a:txBody>
                    <a:bodyPr/>
                    <a:lstStyle/>
                    <a:p>
                      <a:r>
                        <a:rPr lang="en-US" dirty="0"/>
                        <a:t>Random Forest (weak learners made of single tree, bagged)</a:t>
                      </a:r>
                    </a:p>
                  </a:txBody>
                  <a:tcPr/>
                </a:tc>
                <a:extLst>
                  <a:ext uri="{0D108BD9-81ED-4DB2-BD59-A6C34878D82A}">
                    <a16:rowId xmlns:a16="http://schemas.microsoft.com/office/drawing/2014/main" val="1375010573"/>
                  </a:ext>
                </a:extLst>
              </a:tr>
              <a:tr h="370840">
                <a:tc>
                  <a:txBody>
                    <a:bodyPr/>
                    <a:lstStyle/>
                    <a:p>
                      <a:pPr algn="ctr"/>
                      <a:r>
                        <a:rPr lang="en-US" dirty="0"/>
                        <a:t>GLMNET</a:t>
                      </a:r>
                    </a:p>
                  </a:txBody>
                  <a:tcPr/>
                </a:tc>
                <a:tc>
                  <a:txBody>
                    <a:bodyPr/>
                    <a:lstStyle/>
                    <a:p>
                      <a:r>
                        <a:rPr lang="en-US" dirty="0"/>
                        <a:t>Generalized Linear Model (Ridge Regression)</a:t>
                      </a:r>
                    </a:p>
                  </a:txBody>
                  <a:tcPr/>
                </a:tc>
                <a:extLst>
                  <a:ext uri="{0D108BD9-81ED-4DB2-BD59-A6C34878D82A}">
                    <a16:rowId xmlns:a16="http://schemas.microsoft.com/office/drawing/2014/main" val="436870879"/>
                  </a:ext>
                </a:extLst>
              </a:tr>
              <a:tr h="370840">
                <a:tc>
                  <a:txBody>
                    <a:bodyPr/>
                    <a:lstStyle/>
                    <a:p>
                      <a:pPr algn="ctr"/>
                      <a:r>
                        <a:rPr lang="en-US" dirty="0"/>
                        <a:t>Tree</a:t>
                      </a:r>
                    </a:p>
                  </a:txBody>
                  <a:tcPr/>
                </a:tc>
                <a:tc>
                  <a:txBody>
                    <a:bodyPr/>
                    <a:lstStyle/>
                    <a:p>
                      <a:r>
                        <a:rPr lang="en-US" dirty="0"/>
                        <a:t>Recursive Partitioning (single tree)</a:t>
                      </a:r>
                    </a:p>
                  </a:txBody>
                  <a:tcPr/>
                </a:tc>
                <a:extLst>
                  <a:ext uri="{0D108BD9-81ED-4DB2-BD59-A6C34878D82A}">
                    <a16:rowId xmlns:a16="http://schemas.microsoft.com/office/drawing/2014/main" val="2371020536"/>
                  </a:ext>
                </a:extLst>
              </a:tr>
              <a:tr h="370840">
                <a:tc>
                  <a:txBody>
                    <a:bodyPr/>
                    <a:lstStyle/>
                    <a:p>
                      <a:pPr algn="ctr"/>
                      <a:r>
                        <a:rPr lang="en-US" dirty="0"/>
                        <a:t>NNET</a:t>
                      </a:r>
                    </a:p>
                  </a:txBody>
                  <a:tcPr/>
                </a:tc>
                <a:tc>
                  <a:txBody>
                    <a:bodyPr/>
                    <a:lstStyle/>
                    <a:p>
                      <a:r>
                        <a:rPr lang="en-US" dirty="0"/>
                        <a:t>Neural Net</a:t>
                      </a:r>
                    </a:p>
                  </a:txBody>
                  <a:tcPr/>
                </a:tc>
                <a:extLst>
                  <a:ext uri="{0D108BD9-81ED-4DB2-BD59-A6C34878D82A}">
                    <a16:rowId xmlns:a16="http://schemas.microsoft.com/office/drawing/2014/main" val="2928331887"/>
                  </a:ext>
                </a:extLst>
              </a:tr>
            </a:tbl>
          </a:graphicData>
        </a:graphic>
      </p:graphicFrame>
      <p:sp>
        <p:nvSpPr>
          <p:cNvPr id="9" name="Rectangle 8">
            <a:extLst>
              <a:ext uri="{FF2B5EF4-FFF2-40B4-BE49-F238E27FC236}">
                <a16:creationId xmlns:a16="http://schemas.microsoft.com/office/drawing/2014/main" id="{EE2D8189-FF81-AC4C-8C02-EDF8C3AEEAF6}"/>
              </a:ext>
            </a:extLst>
          </p:cNvPr>
          <p:cNvSpPr/>
          <p:nvPr/>
        </p:nvSpPr>
        <p:spPr>
          <a:xfrm>
            <a:off x="261257" y="5760723"/>
            <a:ext cx="8490041" cy="561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is really a convenience wrapper for</a:t>
            </a:r>
          </a:p>
          <a:p>
            <a:pPr algn="ctr"/>
            <a:r>
              <a:rPr lang="en-US" dirty="0"/>
              <a:t> </a:t>
            </a:r>
            <a:r>
              <a:rPr lang="en-US" b="1" dirty="0">
                <a:latin typeface="Consolas" panose="020B0609020204030204" pitchFamily="49" charset="0"/>
                <a:cs typeface="Consolas" panose="020B0609020204030204" pitchFamily="49" charset="0"/>
              </a:rPr>
              <a:t>maxent, </a:t>
            </a:r>
            <a:r>
              <a:rPr lang="en-US" b="1" dirty="0" err="1">
                <a:latin typeface="Consolas" panose="020B0609020204030204" pitchFamily="49" charset="0"/>
                <a:cs typeface="Consolas" panose="020B0609020204030204" pitchFamily="49" charset="0"/>
              </a:rPr>
              <a:t>randomForest</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nnet</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glmnet</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caTools</a:t>
            </a:r>
            <a:r>
              <a:rPr lang="en-US" b="1" dirty="0">
                <a:latin typeface="Consolas" panose="020B0609020204030204" pitchFamily="49" charset="0"/>
                <a:cs typeface="Consolas" panose="020B0609020204030204" pitchFamily="49" charset="0"/>
              </a:rPr>
              <a:t>, e1071 </a:t>
            </a:r>
            <a:r>
              <a:rPr lang="en-US" b="1" dirty="0"/>
              <a:t>libraries</a:t>
            </a:r>
            <a:endParaRPr lang="en-US" dirty="0"/>
          </a:p>
        </p:txBody>
      </p:sp>
    </p:spTree>
    <p:extLst>
      <p:ext uri="{BB962C8B-B14F-4D97-AF65-F5344CB8AC3E}">
        <p14:creationId xmlns:p14="http://schemas.microsoft.com/office/powerpoint/2010/main" val="1856073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183DBE-28CA-4A4A-AAF2-1A558377278C}"/>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99C3C298-71DD-6449-B45C-60FCD1B3D3F8}"/>
              </a:ext>
            </a:extLst>
          </p:cNvPr>
          <p:cNvSpPr>
            <a:spLocks noGrp="1"/>
          </p:cNvSpPr>
          <p:nvPr>
            <p:ph type="title"/>
          </p:nvPr>
        </p:nvSpPr>
        <p:spPr>
          <a:xfrm>
            <a:off x="0" y="365126"/>
            <a:ext cx="9144000" cy="591477"/>
          </a:xfrm>
        </p:spPr>
        <p:txBody>
          <a:bodyPr/>
          <a:lstStyle/>
          <a:p>
            <a:r>
              <a:rPr lang="en-US" sz="2800" dirty="0"/>
              <a:t>Let’s use </a:t>
            </a:r>
            <a:r>
              <a:rPr lang="en-US" sz="2800" dirty="0" err="1"/>
              <a:t>rtexttools</a:t>
            </a:r>
            <a:r>
              <a:rPr lang="en-US" sz="2800" dirty="0"/>
              <a:t> to compare models on a small data set</a:t>
            </a:r>
          </a:p>
        </p:txBody>
      </p:sp>
      <p:sp>
        <p:nvSpPr>
          <p:cNvPr id="4" name="Footer Placeholder 3">
            <a:extLst>
              <a:ext uri="{FF2B5EF4-FFF2-40B4-BE49-F238E27FC236}">
                <a16:creationId xmlns:a16="http://schemas.microsoft.com/office/drawing/2014/main" id="{73FEA6D1-22DA-A749-A9B2-93E6952EC4B7}"/>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E257B450-0F67-3642-9B68-FA8EC9F1B8B7}"/>
              </a:ext>
            </a:extLst>
          </p:cNvPr>
          <p:cNvSpPr>
            <a:spLocks noGrp="1"/>
          </p:cNvSpPr>
          <p:nvPr>
            <p:ph type="sldNum" sz="quarter" idx="4"/>
          </p:nvPr>
        </p:nvSpPr>
        <p:spPr/>
        <p:txBody>
          <a:bodyPr/>
          <a:lstStyle/>
          <a:p>
            <a:fld id="{37290FF7-652B-4475-AEAB-8B1A5D23AE09}" type="slidenum">
              <a:rPr lang="en-US" smtClean="0"/>
              <a:pPr/>
              <a:t>28</a:t>
            </a:fld>
            <a:endParaRPr lang="en-US" dirty="0"/>
          </a:p>
        </p:txBody>
      </p:sp>
      <p:pic>
        <p:nvPicPr>
          <p:cNvPr id="2050" name="Picture 2" descr="Attention Please: Document Classification | by Jon-Ross Presta | Towards AI  | Medium">
            <a:extLst>
              <a:ext uri="{FF2B5EF4-FFF2-40B4-BE49-F238E27FC236}">
                <a16:creationId xmlns:a16="http://schemas.microsoft.com/office/drawing/2014/main" id="{1B52F542-1F29-EE40-AA7B-8734256B8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483" y="1860550"/>
            <a:ext cx="6324600" cy="31369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5C1F36D-F364-334A-B5AD-415A09B690B3}"/>
              </a:ext>
            </a:extLst>
          </p:cNvPr>
          <p:cNvSpPr/>
          <p:nvPr/>
        </p:nvSpPr>
        <p:spPr>
          <a:xfrm>
            <a:off x="261257" y="5760723"/>
            <a:ext cx="8490041" cy="561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Let’s open </a:t>
            </a:r>
            <a:r>
              <a:rPr lang="en-US" b="1" dirty="0" err="1">
                <a:latin typeface="Consolas" panose="020B0609020204030204" pitchFamily="49" charset="0"/>
                <a:cs typeface="Consolas" panose="020B0609020204030204" pitchFamily="49" charset="0"/>
              </a:rPr>
              <a:t>live_B_rtexttools.R</a:t>
            </a:r>
            <a:endParaRPr lang="en-US" dirty="0"/>
          </a:p>
        </p:txBody>
      </p:sp>
    </p:spTree>
    <p:extLst>
      <p:ext uri="{BB962C8B-B14F-4D97-AF65-F5344CB8AC3E}">
        <p14:creationId xmlns:p14="http://schemas.microsoft.com/office/powerpoint/2010/main" val="3664606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B945FC-8654-DF42-B7CD-EC1DCF832903}"/>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227BA05C-49DB-1E4A-B322-C2E3E06CF299}"/>
              </a:ext>
            </a:extLst>
          </p:cNvPr>
          <p:cNvSpPr>
            <a:spLocks noGrp="1"/>
          </p:cNvSpPr>
          <p:nvPr>
            <p:ph type="title"/>
          </p:nvPr>
        </p:nvSpPr>
        <p:spPr/>
        <p:txBody>
          <a:bodyPr/>
          <a:lstStyle/>
          <a:p>
            <a:r>
              <a:rPr lang="en-US" dirty="0"/>
              <a:t>Review…the ensemble model script</a:t>
            </a:r>
          </a:p>
        </p:txBody>
      </p:sp>
      <p:sp>
        <p:nvSpPr>
          <p:cNvPr id="4" name="Footer Placeholder 3">
            <a:extLst>
              <a:ext uri="{FF2B5EF4-FFF2-40B4-BE49-F238E27FC236}">
                <a16:creationId xmlns:a16="http://schemas.microsoft.com/office/drawing/2014/main" id="{B462B9BE-AF21-0F4B-AEBD-FBE6F61D26EC}"/>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885DB570-05BC-0C41-8C2C-E76D46B9E452}"/>
              </a:ext>
            </a:extLst>
          </p:cNvPr>
          <p:cNvSpPr>
            <a:spLocks noGrp="1"/>
          </p:cNvSpPr>
          <p:nvPr>
            <p:ph type="sldNum" sz="quarter" idx="4"/>
          </p:nvPr>
        </p:nvSpPr>
        <p:spPr/>
        <p:txBody>
          <a:bodyPr/>
          <a:lstStyle/>
          <a:p>
            <a:fld id="{37290FF7-652B-4475-AEAB-8B1A5D23AE09}" type="slidenum">
              <a:rPr lang="en-US" smtClean="0"/>
              <a:pPr/>
              <a:t>29</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02D05F-93B9-D24B-BEA6-B228984C569D}"/>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BC02D05F-93B9-D24B-BEA6-B228984C569D}"/>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2FAF33DC-644E-CD42-BEFC-F41DA6BC5006}"/>
              </a:ext>
            </a:extLst>
          </p:cNvPr>
          <p:cNvSpPr/>
          <p:nvPr/>
        </p:nvSpPr>
        <p:spPr>
          <a:xfrm>
            <a:off x="628651" y="4153989"/>
            <a:ext cx="415234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Since models learn patterns differently, using more than one model may improve accuracy.</a:t>
            </a:r>
          </a:p>
        </p:txBody>
      </p:sp>
      <p:sp>
        <p:nvSpPr>
          <p:cNvPr id="8" name="Up Arrow 7">
            <a:extLst>
              <a:ext uri="{FF2B5EF4-FFF2-40B4-BE49-F238E27FC236}">
                <a16:creationId xmlns:a16="http://schemas.microsoft.com/office/drawing/2014/main" id="{242ABE70-49DC-F444-B1AF-F906706E0046}"/>
              </a:ext>
            </a:extLst>
          </p:cNvPr>
          <p:cNvSpPr/>
          <p:nvPr/>
        </p:nvSpPr>
        <p:spPr>
          <a:xfrm>
            <a:off x="3274628"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a:extLst>
              <a:ext uri="{FF2B5EF4-FFF2-40B4-BE49-F238E27FC236}">
                <a16:creationId xmlns:a16="http://schemas.microsoft.com/office/drawing/2014/main" id="{CFC14FAF-933B-CD4C-8196-C3CF7C25CF4D}"/>
              </a:ext>
            </a:extLst>
          </p:cNvPr>
          <p:cNvSpPr/>
          <p:nvPr/>
        </p:nvSpPr>
        <p:spPr>
          <a:xfrm>
            <a:off x="7349807"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80919E-6830-8949-9020-3D113FA6373B}"/>
              </a:ext>
            </a:extLst>
          </p:cNvPr>
          <p:cNvSpPr/>
          <p:nvPr/>
        </p:nvSpPr>
        <p:spPr>
          <a:xfrm>
            <a:off x="4846859" y="4149635"/>
            <a:ext cx="415234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By using both numeric, &amp; categorical data along with text, the model has the maximum amount of information to learn patterns. </a:t>
            </a:r>
          </a:p>
        </p:txBody>
      </p:sp>
    </p:spTree>
    <p:extLst>
      <p:ext uri="{BB962C8B-B14F-4D97-AF65-F5344CB8AC3E}">
        <p14:creationId xmlns:p14="http://schemas.microsoft.com/office/powerpoint/2010/main" val="372201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p:txBody>
          <a:bodyPr/>
          <a:lstStyle/>
          <a:p>
            <a:r>
              <a:rPr lang="en-US" dirty="0"/>
              <a:t>Latent Semantic Analysis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3</a:t>
            </a:fld>
            <a:endParaRPr lang="en-US" dirty="0"/>
          </a:p>
        </p:txBody>
      </p:sp>
      <p:sp>
        <p:nvSpPr>
          <p:cNvPr id="6" name="TextBox 5">
            <a:extLst>
              <a:ext uri="{FF2B5EF4-FFF2-40B4-BE49-F238E27FC236}">
                <a16:creationId xmlns:a16="http://schemas.microsoft.com/office/drawing/2014/main" id="{377555FA-8C87-0143-A946-6DC68B5DEFE5}"/>
              </a:ext>
            </a:extLst>
          </p:cNvPr>
          <p:cNvSpPr txBox="1"/>
          <p:nvPr/>
        </p:nvSpPr>
        <p:spPr>
          <a:xfrm>
            <a:off x="147050" y="1492626"/>
            <a:ext cx="8862479" cy="646331"/>
          </a:xfrm>
          <a:prstGeom prst="rect">
            <a:avLst/>
          </a:prstGeom>
          <a:noFill/>
        </p:spPr>
        <p:txBody>
          <a:bodyPr wrap="square" rtlCol="0">
            <a:spAutoFit/>
          </a:bodyPr>
          <a:lstStyle/>
          <a:p>
            <a:r>
              <a:rPr lang="en-US" dirty="0"/>
              <a:t>In text LSA – Latent Semantic Analysis</a:t>
            </a:r>
          </a:p>
          <a:p>
            <a:r>
              <a:rPr lang="en-US" dirty="0"/>
              <a:t>	</a:t>
            </a:r>
            <a:r>
              <a:rPr lang="en-US" sz="1400" dirty="0"/>
              <a:t>High dimensional data (text values) can be approximated </a:t>
            </a:r>
            <a:r>
              <a:rPr lang="en-US" sz="1400" dirty="0">
                <a:highlight>
                  <a:srgbClr val="FFFF00"/>
                </a:highlight>
              </a:rPr>
              <a:t>by “singular value decomposition” (SVD)</a:t>
            </a:r>
            <a:endParaRPr lang="en-US" dirty="0">
              <a:highlight>
                <a:srgbClr val="FFFF00"/>
              </a:highlight>
            </a:endParaRPr>
          </a:p>
        </p:txBody>
      </p:sp>
      <p:graphicFrame>
        <p:nvGraphicFramePr>
          <p:cNvPr id="9" name="Table 8">
            <a:extLst>
              <a:ext uri="{FF2B5EF4-FFF2-40B4-BE49-F238E27FC236}">
                <a16:creationId xmlns:a16="http://schemas.microsoft.com/office/drawing/2014/main" id="{3D3C556D-3037-6448-A809-136D4A32467C}"/>
              </a:ext>
            </a:extLst>
          </p:cNvPr>
          <p:cNvGraphicFramePr>
            <a:graphicFrameLocks noGrp="1"/>
          </p:cNvGraphicFramePr>
          <p:nvPr>
            <p:extLst>
              <p:ext uri="{D42A27DB-BD31-4B8C-83A1-F6EECF244321}">
                <p14:modId xmlns:p14="http://schemas.microsoft.com/office/powerpoint/2010/main" val="1727522060"/>
              </p:ext>
            </p:extLst>
          </p:nvPr>
        </p:nvGraphicFramePr>
        <p:xfrm>
          <a:off x="565213" y="2713429"/>
          <a:ext cx="2476500" cy="1993900"/>
        </p:xfrm>
        <a:graphic>
          <a:graphicData uri="http://schemas.openxmlformats.org/drawingml/2006/table">
            <a:tbl>
              <a:tblPr firstRow="1" bandRow="1">
                <a:tableStyleId>{5C22544A-7EE6-4342-B048-85BDC9FD1C3A}</a:tableStyleId>
              </a:tblPr>
              <a:tblGrid>
                <a:gridCol w="825500">
                  <a:extLst>
                    <a:ext uri="{9D8B030D-6E8A-4147-A177-3AD203B41FA5}">
                      <a16:colId xmlns:a16="http://schemas.microsoft.com/office/drawing/2014/main" val="3495515670"/>
                    </a:ext>
                  </a:extLst>
                </a:gridCol>
                <a:gridCol w="825500">
                  <a:extLst>
                    <a:ext uri="{9D8B030D-6E8A-4147-A177-3AD203B41FA5}">
                      <a16:colId xmlns:a16="http://schemas.microsoft.com/office/drawing/2014/main" val="2988364203"/>
                    </a:ext>
                  </a:extLst>
                </a:gridCol>
                <a:gridCol w="825500">
                  <a:extLst>
                    <a:ext uri="{9D8B030D-6E8A-4147-A177-3AD203B41FA5}">
                      <a16:colId xmlns:a16="http://schemas.microsoft.com/office/drawing/2014/main" val="2382539213"/>
                    </a:ext>
                  </a:extLst>
                </a:gridCol>
              </a:tblGrid>
              <a:tr h="317500">
                <a:tc>
                  <a:txBody>
                    <a:bodyPr/>
                    <a:lstStyle/>
                    <a:p>
                      <a:pPr algn="ctr" fontAlgn="t"/>
                      <a:r>
                        <a:rPr lang="en-US" sz="1800" u="none" strike="noStrike">
                          <a:effectLst/>
                        </a:rPr>
                        <a:t> </a:t>
                      </a:r>
                      <a:endParaRPr lang="en-US" sz="1800" b="0" i="0" u="none" strike="noStrike">
                        <a:solidFill>
                          <a:srgbClr val="000000"/>
                        </a:solidFill>
                        <a:effectLst/>
                        <a:latin typeface="Arial" panose="020B0604020202020204" pitchFamily="34" charset="0"/>
                      </a:endParaRPr>
                    </a:p>
                  </a:txBody>
                  <a:tcPr marL="9525" marR="9525" marT="9525" marB="0"/>
                </a:tc>
                <a:tc>
                  <a:txBody>
                    <a:bodyPr/>
                    <a:lstStyle/>
                    <a:p>
                      <a:pPr algn="ctr" rtl="0" fontAlgn="ctr"/>
                      <a:r>
                        <a:rPr lang="en-US" sz="1350" u="none" strike="noStrike">
                          <a:effectLst/>
                        </a:rPr>
                        <a:t>Doc1</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Doc2</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2353340"/>
                  </a:ext>
                </a:extLst>
              </a:tr>
              <a:tr h="279400">
                <a:tc>
                  <a:txBody>
                    <a:bodyPr/>
                    <a:lstStyle/>
                    <a:p>
                      <a:pPr algn="ctr" rtl="0" fontAlgn="ctr"/>
                      <a:r>
                        <a:rPr lang="en-US" sz="1350" u="none" strike="noStrike">
                          <a:effectLst/>
                        </a:rPr>
                        <a:t>TermA</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10</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6</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42724320"/>
                  </a:ext>
                </a:extLst>
              </a:tr>
              <a:tr h="279400">
                <a:tc>
                  <a:txBody>
                    <a:bodyPr/>
                    <a:lstStyle/>
                    <a:p>
                      <a:pPr algn="ctr" rtl="0" fontAlgn="ctr"/>
                      <a:r>
                        <a:rPr lang="en-US" sz="1350" u="none" strike="noStrike">
                          <a:effectLst/>
                        </a:rPr>
                        <a:t>TermB</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11</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4</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99549813"/>
                  </a:ext>
                </a:extLst>
              </a:tr>
              <a:tr h="279400">
                <a:tc>
                  <a:txBody>
                    <a:bodyPr/>
                    <a:lstStyle/>
                    <a:p>
                      <a:pPr algn="ctr" rtl="0" fontAlgn="ctr"/>
                      <a:r>
                        <a:rPr lang="en-US" sz="1350" u="none" strike="noStrike">
                          <a:effectLst/>
                        </a:rPr>
                        <a:t>TermC</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8</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5</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77115850"/>
                  </a:ext>
                </a:extLst>
              </a:tr>
              <a:tr h="279400">
                <a:tc>
                  <a:txBody>
                    <a:bodyPr/>
                    <a:lstStyle/>
                    <a:p>
                      <a:pPr algn="ctr" rtl="0" fontAlgn="ctr"/>
                      <a:r>
                        <a:rPr lang="en-US" sz="1350" u="none" strike="noStrike">
                          <a:effectLst/>
                        </a:rPr>
                        <a:t>TermD</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3</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3</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6866773"/>
                  </a:ext>
                </a:extLst>
              </a:tr>
              <a:tr h="279400">
                <a:tc>
                  <a:txBody>
                    <a:bodyPr/>
                    <a:lstStyle/>
                    <a:p>
                      <a:pPr algn="ctr" rtl="0" fontAlgn="ctr"/>
                      <a:r>
                        <a:rPr lang="en-US" sz="1350" u="none" strike="noStrike">
                          <a:effectLst/>
                        </a:rPr>
                        <a:t>TermE</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2</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2.8</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68187717"/>
                  </a:ext>
                </a:extLst>
              </a:tr>
              <a:tr h="279400">
                <a:tc>
                  <a:txBody>
                    <a:bodyPr/>
                    <a:lstStyle/>
                    <a:p>
                      <a:pPr algn="ctr" rtl="0" fontAlgn="ctr"/>
                      <a:r>
                        <a:rPr lang="en-US" sz="1350" u="none" strike="noStrike">
                          <a:effectLst/>
                        </a:rPr>
                        <a:t>TermF</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1</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dirty="0">
                          <a:effectLst/>
                        </a:rPr>
                        <a:t>1</a:t>
                      </a:r>
                      <a:endParaRPr lang="en-US" sz="135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67016644"/>
                  </a:ext>
                </a:extLst>
              </a:tr>
            </a:tbl>
          </a:graphicData>
        </a:graphic>
      </p:graphicFrame>
      <p:sp>
        <p:nvSpPr>
          <p:cNvPr id="11" name="TextBox 10">
            <a:extLst>
              <a:ext uri="{FF2B5EF4-FFF2-40B4-BE49-F238E27FC236}">
                <a16:creationId xmlns:a16="http://schemas.microsoft.com/office/drawing/2014/main" id="{35873AEB-0B28-354F-9F98-803D0D335B98}"/>
              </a:ext>
            </a:extLst>
          </p:cNvPr>
          <p:cNvSpPr txBox="1"/>
          <p:nvPr/>
        </p:nvSpPr>
        <p:spPr>
          <a:xfrm>
            <a:off x="509286" y="4907666"/>
            <a:ext cx="1462836" cy="646331"/>
          </a:xfrm>
          <a:prstGeom prst="rect">
            <a:avLst/>
          </a:prstGeom>
          <a:noFill/>
        </p:spPr>
        <p:txBody>
          <a:bodyPr wrap="none" rtlCol="0">
            <a:spAutoFit/>
          </a:bodyPr>
          <a:lstStyle/>
          <a:p>
            <a:r>
              <a:rPr lang="en-US" dirty="0"/>
              <a:t>Doc1 Avg: 5.8</a:t>
            </a:r>
          </a:p>
          <a:p>
            <a:r>
              <a:rPr lang="en-US" dirty="0"/>
              <a:t>Doc2 Avg: 3.6</a:t>
            </a:r>
          </a:p>
        </p:txBody>
      </p:sp>
      <p:cxnSp>
        <p:nvCxnSpPr>
          <p:cNvPr id="14" name="Straight Connector 13">
            <a:extLst>
              <a:ext uri="{FF2B5EF4-FFF2-40B4-BE49-F238E27FC236}">
                <a16:creationId xmlns:a16="http://schemas.microsoft.com/office/drawing/2014/main" id="{9E783D2F-2FD0-2446-BD20-8A677A1BF0A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3EA66E8-ABF2-A948-90D9-05CE23703A7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97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CF821F-8013-0441-80DD-5EFC64EECF24}"/>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C7FDACC1-A39B-6340-B34B-6868466D72BB}"/>
              </a:ext>
            </a:extLst>
          </p:cNvPr>
          <p:cNvSpPr>
            <a:spLocks noGrp="1"/>
          </p:cNvSpPr>
          <p:nvPr>
            <p:ph type="title"/>
          </p:nvPr>
        </p:nvSpPr>
        <p:spPr>
          <a:xfrm>
            <a:off x="0" y="365126"/>
            <a:ext cx="9144000" cy="591477"/>
          </a:xfrm>
        </p:spPr>
        <p:txBody>
          <a:bodyPr/>
          <a:lstStyle/>
          <a:p>
            <a:r>
              <a:rPr lang="en-US" sz="2800" dirty="0"/>
              <a:t>In fact, there is no a priori way to know which model is best.</a:t>
            </a:r>
          </a:p>
        </p:txBody>
      </p:sp>
      <p:sp>
        <p:nvSpPr>
          <p:cNvPr id="4" name="Footer Placeholder 3">
            <a:extLst>
              <a:ext uri="{FF2B5EF4-FFF2-40B4-BE49-F238E27FC236}">
                <a16:creationId xmlns:a16="http://schemas.microsoft.com/office/drawing/2014/main" id="{00E48C1D-81F5-414E-9DBD-1BF67EE92A7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35F4EB8-7C19-5B43-99A5-D6FF346B1D65}"/>
              </a:ext>
            </a:extLst>
          </p:cNvPr>
          <p:cNvSpPr>
            <a:spLocks noGrp="1"/>
          </p:cNvSpPr>
          <p:nvPr>
            <p:ph type="sldNum" sz="quarter" idx="4"/>
          </p:nvPr>
        </p:nvSpPr>
        <p:spPr/>
        <p:txBody>
          <a:bodyPr/>
          <a:lstStyle/>
          <a:p>
            <a:fld id="{37290FF7-652B-4475-AEAB-8B1A5D23AE09}" type="slidenum">
              <a:rPr lang="en-US" smtClean="0"/>
              <a:pPr/>
              <a:t>30</a:t>
            </a:fld>
            <a:endParaRPr lang="en-US" dirty="0"/>
          </a:p>
        </p:txBody>
      </p:sp>
      <p:pic>
        <p:nvPicPr>
          <p:cNvPr id="9" name="Picture 8" descr="Graphical user interface, application&#10;&#10;Description automatically generated">
            <a:extLst>
              <a:ext uri="{FF2B5EF4-FFF2-40B4-BE49-F238E27FC236}">
                <a16:creationId xmlns:a16="http://schemas.microsoft.com/office/drawing/2014/main" id="{821F727F-2DC8-DE4E-A7F1-13BB398D1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93" y="1167006"/>
            <a:ext cx="7245743" cy="3449382"/>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EF057FD1-0958-564E-96E1-4221816EA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8515" y="2364431"/>
            <a:ext cx="6115050" cy="3782431"/>
          </a:xfrm>
          <a:prstGeom prst="rect">
            <a:avLst/>
          </a:prstGeom>
        </p:spPr>
      </p:pic>
    </p:spTree>
    <p:extLst>
      <p:ext uri="{BB962C8B-B14F-4D97-AF65-F5344CB8AC3E}">
        <p14:creationId xmlns:p14="http://schemas.microsoft.com/office/powerpoint/2010/main" val="351121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Let’s solve concept drift correctly.</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31</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549966" y="2033104"/>
          <a:ext cx="6096000" cy="2225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32</a:t>
                      </a:r>
                    </a:p>
                  </a:txBody>
                  <a:tcPr/>
                </a:tc>
                <a:tc>
                  <a:txBody>
                    <a:bodyPr/>
                    <a:lstStyle/>
                    <a:p>
                      <a:r>
                        <a:rPr lang="en-US" dirty="0"/>
                        <a:t>Brown</a:t>
                      </a:r>
                    </a:p>
                  </a:txBody>
                  <a:tcPr/>
                </a:tc>
                <a:tc>
                  <a:txBody>
                    <a:bodyPr/>
                    <a:lstStyle/>
                    <a:p>
                      <a:r>
                        <a:rPr lang="en-US" dirty="0"/>
                        <a:t>52</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0</a:t>
                      </a:r>
                    </a:p>
                  </a:txBody>
                  <a:tcPr/>
                </a:tc>
                <a:tc>
                  <a:txBody>
                    <a:bodyPr/>
                    <a:lstStyle/>
                    <a:p>
                      <a:r>
                        <a:rPr lang="en-US" dirty="0"/>
                        <a:t>12</a:t>
                      </a:r>
                    </a:p>
                  </a:txBody>
                  <a:tcPr/>
                </a:tc>
                <a:tc>
                  <a:txBody>
                    <a:bodyPr/>
                    <a:lstStyle/>
                    <a:p>
                      <a:r>
                        <a:rPr lang="en-US" dirty="0"/>
                        <a:t>Blue</a:t>
                      </a:r>
                    </a:p>
                  </a:txBody>
                  <a:tcPr/>
                </a:tc>
                <a:tc>
                  <a:txBody>
                    <a:bodyPr/>
                    <a:lstStyle/>
                    <a:p>
                      <a:r>
                        <a:rPr lang="en-US" dirty="0"/>
                        <a:t>83</a:t>
                      </a:r>
                    </a:p>
                  </a:txBody>
                  <a:tcPr/>
                </a:tc>
                <a:extLst>
                  <a:ext uri="{0D108BD9-81ED-4DB2-BD59-A6C34878D82A}">
                    <a16:rowId xmlns:a16="http://schemas.microsoft.com/office/drawing/2014/main" val="1984768767"/>
                  </a:ext>
                </a:extLst>
              </a:tr>
              <a:tr h="370840">
                <a:tc>
                  <a:txBody>
                    <a:bodyPr/>
                    <a:lstStyle/>
                    <a:p>
                      <a:r>
                        <a:rPr lang="en-US" dirty="0"/>
                        <a:t>Observation3</a:t>
                      </a:r>
                    </a:p>
                  </a:txBody>
                  <a:tcPr/>
                </a:tc>
                <a:tc>
                  <a:txBody>
                    <a:bodyPr/>
                    <a:lstStyle/>
                    <a:p>
                      <a:r>
                        <a:rPr lang="en-US" dirty="0"/>
                        <a:t>0</a:t>
                      </a:r>
                    </a:p>
                  </a:txBody>
                  <a:tcPr/>
                </a:tc>
                <a:tc>
                  <a:txBody>
                    <a:bodyPr/>
                    <a:lstStyle/>
                    <a:p>
                      <a:r>
                        <a:rPr lang="en-US" dirty="0"/>
                        <a:t>47</a:t>
                      </a:r>
                    </a:p>
                  </a:txBody>
                  <a:tcPr/>
                </a:tc>
                <a:tc>
                  <a:txBody>
                    <a:bodyPr/>
                    <a:lstStyle/>
                    <a:p>
                      <a:r>
                        <a:rPr lang="en-US" dirty="0"/>
                        <a:t>Brown</a:t>
                      </a:r>
                    </a:p>
                  </a:txBody>
                  <a:tcPr/>
                </a:tc>
                <a:tc>
                  <a:txBody>
                    <a:bodyPr/>
                    <a:lstStyle/>
                    <a:p>
                      <a:r>
                        <a:rPr lang="en-US" dirty="0"/>
                        <a:t>29</a:t>
                      </a:r>
                    </a:p>
                  </a:txBody>
                  <a:tcPr/>
                </a:tc>
                <a:extLst>
                  <a:ext uri="{0D108BD9-81ED-4DB2-BD59-A6C34878D82A}">
                    <a16:rowId xmlns:a16="http://schemas.microsoft.com/office/drawing/2014/main" val="847785064"/>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54804336"/>
                  </a:ext>
                </a:extLst>
              </a:tr>
              <a:tr h="370840">
                <a:tc>
                  <a:txBody>
                    <a:bodyPr/>
                    <a:lstStyle/>
                    <a:p>
                      <a:r>
                        <a:rPr lang="en-US" dirty="0" err="1"/>
                        <a:t>ObservationN</a:t>
                      </a:r>
                      <a:endParaRPr lang="en-US" dirty="0"/>
                    </a:p>
                  </a:txBody>
                  <a:tcPr/>
                </a:tc>
                <a:tc>
                  <a:txBody>
                    <a:bodyPr/>
                    <a:lstStyle/>
                    <a:p>
                      <a:r>
                        <a:rPr lang="en-US" dirty="0"/>
                        <a:t>1</a:t>
                      </a:r>
                    </a:p>
                  </a:txBody>
                  <a:tcPr/>
                </a:tc>
                <a:tc>
                  <a:txBody>
                    <a:bodyPr/>
                    <a:lstStyle/>
                    <a:p>
                      <a:r>
                        <a:rPr lang="en-US" dirty="0"/>
                        <a:t>11</a:t>
                      </a:r>
                    </a:p>
                  </a:txBody>
                  <a:tcPr/>
                </a:tc>
                <a:tc>
                  <a:txBody>
                    <a:bodyPr/>
                    <a:lstStyle/>
                    <a:p>
                      <a:r>
                        <a:rPr lang="en-US" dirty="0"/>
                        <a:t>Brown</a:t>
                      </a:r>
                    </a:p>
                  </a:txBody>
                  <a:tcPr/>
                </a:tc>
                <a:tc>
                  <a:txBody>
                    <a:bodyPr/>
                    <a:lstStyle/>
                    <a:p>
                      <a:r>
                        <a:rPr lang="en-US" dirty="0"/>
                        <a:t>36</a:t>
                      </a:r>
                    </a:p>
                  </a:txBody>
                  <a:tcPr/>
                </a:tc>
                <a:extLst>
                  <a:ext uri="{0D108BD9-81ED-4DB2-BD59-A6C34878D82A}">
                    <a16:rowId xmlns:a16="http://schemas.microsoft.com/office/drawing/2014/main" val="4083999284"/>
                  </a:ext>
                </a:extLst>
              </a:tr>
            </a:tbl>
          </a:graphicData>
        </a:graphic>
      </p:graphicFrame>
      <p:sp>
        <p:nvSpPr>
          <p:cNvPr id="7" name="TextBox 6">
            <a:extLst>
              <a:ext uri="{FF2B5EF4-FFF2-40B4-BE49-F238E27FC236}">
                <a16:creationId xmlns:a16="http://schemas.microsoft.com/office/drawing/2014/main" id="{6045EFE7-8029-7C49-BFE9-012B6355A58F}"/>
              </a:ext>
            </a:extLst>
          </p:cNvPr>
          <p:cNvSpPr txBox="1"/>
          <p:nvPr/>
        </p:nvSpPr>
        <p:spPr>
          <a:xfrm>
            <a:off x="549966" y="1663772"/>
            <a:ext cx="1415837" cy="369332"/>
          </a:xfrm>
          <a:prstGeom prst="rect">
            <a:avLst/>
          </a:prstGeom>
          <a:noFill/>
        </p:spPr>
        <p:txBody>
          <a:bodyPr wrap="none" rtlCol="0">
            <a:spAutoFit/>
          </a:bodyPr>
          <a:lstStyle/>
          <a:p>
            <a:r>
              <a:rPr lang="en-US" dirty="0"/>
              <a:t>Training Data</a:t>
            </a:r>
          </a:p>
        </p:txBody>
      </p:sp>
      <p:sp>
        <p:nvSpPr>
          <p:cNvPr id="8" name="Rectangle 7">
            <a:extLst>
              <a:ext uri="{FF2B5EF4-FFF2-40B4-BE49-F238E27FC236}">
                <a16:creationId xmlns:a16="http://schemas.microsoft.com/office/drawing/2014/main" id="{1F04DE42-AF2F-2A4E-9D40-4D3000A785F4}"/>
              </a:ext>
            </a:extLst>
          </p:cNvPr>
          <p:cNvSpPr/>
          <p:nvPr/>
        </p:nvSpPr>
        <p:spPr>
          <a:xfrm>
            <a:off x="261257" y="5760723"/>
            <a:ext cx="8490041" cy="561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A typical training set.</a:t>
            </a:r>
            <a:endParaRPr lang="en-US" dirty="0"/>
          </a:p>
        </p:txBody>
      </p:sp>
    </p:spTree>
    <p:extLst>
      <p:ext uri="{BB962C8B-B14F-4D97-AF65-F5344CB8AC3E}">
        <p14:creationId xmlns:p14="http://schemas.microsoft.com/office/powerpoint/2010/main" val="4132001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Models are picky.</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32</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549966" y="1486453"/>
          <a:ext cx="6096000" cy="2225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32</a:t>
                      </a:r>
                    </a:p>
                  </a:txBody>
                  <a:tcPr/>
                </a:tc>
                <a:tc>
                  <a:txBody>
                    <a:bodyPr/>
                    <a:lstStyle/>
                    <a:p>
                      <a:r>
                        <a:rPr lang="en-US" dirty="0"/>
                        <a:t>Brown</a:t>
                      </a:r>
                    </a:p>
                  </a:txBody>
                  <a:tcPr/>
                </a:tc>
                <a:tc>
                  <a:txBody>
                    <a:bodyPr/>
                    <a:lstStyle/>
                    <a:p>
                      <a:r>
                        <a:rPr lang="en-US" dirty="0"/>
                        <a:t>52</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0</a:t>
                      </a:r>
                    </a:p>
                  </a:txBody>
                  <a:tcPr/>
                </a:tc>
                <a:tc>
                  <a:txBody>
                    <a:bodyPr/>
                    <a:lstStyle/>
                    <a:p>
                      <a:r>
                        <a:rPr lang="en-US" dirty="0"/>
                        <a:t>12</a:t>
                      </a:r>
                    </a:p>
                  </a:txBody>
                  <a:tcPr/>
                </a:tc>
                <a:tc>
                  <a:txBody>
                    <a:bodyPr/>
                    <a:lstStyle/>
                    <a:p>
                      <a:r>
                        <a:rPr lang="en-US" dirty="0"/>
                        <a:t>Blue</a:t>
                      </a:r>
                    </a:p>
                  </a:txBody>
                  <a:tcPr/>
                </a:tc>
                <a:tc>
                  <a:txBody>
                    <a:bodyPr/>
                    <a:lstStyle/>
                    <a:p>
                      <a:r>
                        <a:rPr lang="en-US" dirty="0"/>
                        <a:t>83</a:t>
                      </a:r>
                    </a:p>
                  </a:txBody>
                  <a:tcPr/>
                </a:tc>
                <a:extLst>
                  <a:ext uri="{0D108BD9-81ED-4DB2-BD59-A6C34878D82A}">
                    <a16:rowId xmlns:a16="http://schemas.microsoft.com/office/drawing/2014/main" val="1984768767"/>
                  </a:ext>
                </a:extLst>
              </a:tr>
              <a:tr h="370840">
                <a:tc>
                  <a:txBody>
                    <a:bodyPr/>
                    <a:lstStyle/>
                    <a:p>
                      <a:r>
                        <a:rPr lang="en-US" dirty="0"/>
                        <a:t>Observation3</a:t>
                      </a:r>
                    </a:p>
                  </a:txBody>
                  <a:tcPr/>
                </a:tc>
                <a:tc>
                  <a:txBody>
                    <a:bodyPr/>
                    <a:lstStyle/>
                    <a:p>
                      <a:r>
                        <a:rPr lang="en-US" dirty="0"/>
                        <a:t>0</a:t>
                      </a:r>
                    </a:p>
                  </a:txBody>
                  <a:tcPr/>
                </a:tc>
                <a:tc>
                  <a:txBody>
                    <a:bodyPr/>
                    <a:lstStyle/>
                    <a:p>
                      <a:r>
                        <a:rPr lang="en-US" dirty="0"/>
                        <a:t>47</a:t>
                      </a:r>
                    </a:p>
                  </a:txBody>
                  <a:tcPr/>
                </a:tc>
                <a:tc>
                  <a:txBody>
                    <a:bodyPr/>
                    <a:lstStyle/>
                    <a:p>
                      <a:r>
                        <a:rPr lang="en-US" dirty="0"/>
                        <a:t>Brown</a:t>
                      </a:r>
                    </a:p>
                  </a:txBody>
                  <a:tcPr/>
                </a:tc>
                <a:tc>
                  <a:txBody>
                    <a:bodyPr/>
                    <a:lstStyle/>
                    <a:p>
                      <a:r>
                        <a:rPr lang="en-US" dirty="0"/>
                        <a:t>29</a:t>
                      </a:r>
                    </a:p>
                  </a:txBody>
                  <a:tcPr/>
                </a:tc>
                <a:extLst>
                  <a:ext uri="{0D108BD9-81ED-4DB2-BD59-A6C34878D82A}">
                    <a16:rowId xmlns:a16="http://schemas.microsoft.com/office/drawing/2014/main" val="847785064"/>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54804336"/>
                  </a:ext>
                </a:extLst>
              </a:tr>
              <a:tr h="370840">
                <a:tc>
                  <a:txBody>
                    <a:bodyPr/>
                    <a:lstStyle/>
                    <a:p>
                      <a:r>
                        <a:rPr lang="en-US" dirty="0" err="1"/>
                        <a:t>ObservationN</a:t>
                      </a:r>
                      <a:endParaRPr lang="en-US" dirty="0"/>
                    </a:p>
                  </a:txBody>
                  <a:tcPr/>
                </a:tc>
                <a:tc>
                  <a:txBody>
                    <a:bodyPr/>
                    <a:lstStyle/>
                    <a:p>
                      <a:r>
                        <a:rPr lang="en-US" dirty="0"/>
                        <a:t>1</a:t>
                      </a:r>
                    </a:p>
                  </a:txBody>
                  <a:tcPr/>
                </a:tc>
                <a:tc>
                  <a:txBody>
                    <a:bodyPr/>
                    <a:lstStyle/>
                    <a:p>
                      <a:r>
                        <a:rPr lang="en-US" dirty="0"/>
                        <a:t>11</a:t>
                      </a:r>
                    </a:p>
                  </a:txBody>
                  <a:tcPr/>
                </a:tc>
                <a:tc>
                  <a:txBody>
                    <a:bodyPr/>
                    <a:lstStyle/>
                    <a:p>
                      <a:r>
                        <a:rPr lang="en-US" dirty="0"/>
                        <a:t>Brown</a:t>
                      </a:r>
                    </a:p>
                  </a:txBody>
                  <a:tcPr/>
                </a:tc>
                <a:tc>
                  <a:txBody>
                    <a:bodyPr/>
                    <a:lstStyle/>
                    <a:p>
                      <a:r>
                        <a:rPr lang="en-US" dirty="0"/>
                        <a:t>36</a:t>
                      </a:r>
                    </a:p>
                  </a:txBody>
                  <a:tcPr/>
                </a:tc>
                <a:extLst>
                  <a:ext uri="{0D108BD9-81ED-4DB2-BD59-A6C34878D82A}">
                    <a16:rowId xmlns:a16="http://schemas.microsoft.com/office/drawing/2014/main" val="4083999284"/>
                  </a:ext>
                </a:extLst>
              </a:tr>
            </a:tbl>
          </a:graphicData>
        </a:graphic>
      </p:graphicFrame>
      <p:sp>
        <p:nvSpPr>
          <p:cNvPr id="7" name="TextBox 6">
            <a:extLst>
              <a:ext uri="{FF2B5EF4-FFF2-40B4-BE49-F238E27FC236}">
                <a16:creationId xmlns:a16="http://schemas.microsoft.com/office/drawing/2014/main" id="{6045EFE7-8029-7C49-BFE9-012B6355A58F}"/>
              </a:ext>
            </a:extLst>
          </p:cNvPr>
          <p:cNvSpPr txBox="1"/>
          <p:nvPr/>
        </p:nvSpPr>
        <p:spPr>
          <a:xfrm>
            <a:off x="549966" y="1117121"/>
            <a:ext cx="1415837" cy="369332"/>
          </a:xfrm>
          <a:prstGeom prst="rect">
            <a:avLst/>
          </a:prstGeom>
          <a:noFill/>
        </p:spPr>
        <p:txBody>
          <a:bodyPr wrap="none" rtlCol="0">
            <a:spAutoFit/>
          </a:bodyPr>
          <a:lstStyle/>
          <a:p>
            <a:r>
              <a:rPr lang="en-US" dirty="0"/>
              <a:t>Training Data</a:t>
            </a:r>
          </a:p>
        </p:txBody>
      </p:sp>
      <p:sp>
        <p:nvSpPr>
          <p:cNvPr id="8" name="TextBox 7">
            <a:extLst>
              <a:ext uri="{FF2B5EF4-FFF2-40B4-BE49-F238E27FC236}">
                <a16:creationId xmlns:a16="http://schemas.microsoft.com/office/drawing/2014/main" id="{6478554B-05B6-2E4A-9E3B-FC92F9FFC3BA}"/>
              </a:ext>
            </a:extLst>
          </p:cNvPr>
          <p:cNvSpPr txBox="1"/>
          <p:nvPr/>
        </p:nvSpPr>
        <p:spPr>
          <a:xfrm>
            <a:off x="463827" y="3946645"/>
            <a:ext cx="1101905" cy="369332"/>
          </a:xfrm>
          <a:prstGeom prst="rect">
            <a:avLst/>
          </a:prstGeom>
          <a:noFill/>
        </p:spPr>
        <p:txBody>
          <a:bodyPr wrap="none" rtlCol="0">
            <a:spAutoFit/>
          </a:bodyPr>
          <a:lstStyle/>
          <a:p>
            <a:r>
              <a:rPr lang="en-US" dirty="0"/>
              <a:t>New Data</a:t>
            </a:r>
          </a:p>
        </p:txBody>
      </p:sp>
      <p:graphicFrame>
        <p:nvGraphicFramePr>
          <p:cNvPr id="9" name="Table 6">
            <a:extLst>
              <a:ext uri="{FF2B5EF4-FFF2-40B4-BE49-F238E27FC236}">
                <a16:creationId xmlns:a16="http://schemas.microsoft.com/office/drawing/2014/main" id="{DB9F181C-8D65-B641-9868-A13BA6B58F24}"/>
              </a:ext>
            </a:extLst>
          </p:cNvPr>
          <p:cNvGraphicFramePr>
            <a:graphicFrameLocks noGrp="1"/>
          </p:cNvGraphicFramePr>
          <p:nvPr/>
        </p:nvGraphicFramePr>
        <p:xfrm>
          <a:off x="549966" y="4248357"/>
          <a:ext cx="6096000" cy="11125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New1</a:t>
                      </a:r>
                    </a:p>
                  </a:txBody>
                  <a:tcPr/>
                </a:tc>
                <a:tc>
                  <a:txBody>
                    <a:bodyPr/>
                    <a:lstStyle/>
                    <a:p>
                      <a:r>
                        <a:rPr lang="en-US" dirty="0"/>
                        <a:t>0</a:t>
                      </a:r>
                    </a:p>
                  </a:txBody>
                  <a:tcPr/>
                </a:tc>
                <a:tc>
                  <a:txBody>
                    <a:bodyPr/>
                    <a:lstStyle/>
                    <a:p>
                      <a:r>
                        <a:rPr lang="en-US" dirty="0"/>
                        <a:t>11</a:t>
                      </a:r>
                    </a:p>
                  </a:txBody>
                  <a:tcPr/>
                </a:tc>
                <a:tc>
                  <a:txBody>
                    <a:bodyPr/>
                    <a:lstStyle/>
                    <a:p>
                      <a:r>
                        <a:rPr lang="en-US" dirty="0"/>
                        <a:t>Brown</a:t>
                      </a:r>
                    </a:p>
                  </a:txBody>
                  <a:tcPr/>
                </a:tc>
                <a:tc>
                  <a:txBody>
                    <a:bodyPr/>
                    <a:lstStyle/>
                    <a:p>
                      <a:r>
                        <a:rPr lang="en-US" dirty="0"/>
                        <a:t>??</a:t>
                      </a:r>
                    </a:p>
                  </a:txBody>
                  <a:tcPr/>
                </a:tc>
                <a:extLst>
                  <a:ext uri="{0D108BD9-81ED-4DB2-BD59-A6C34878D82A}">
                    <a16:rowId xmlns:a16="http://schemas.microsoft.com/office/drawing/2014/main" val="765506212"/>
                  </a:ext>
                </a:extLst>
              </a:tr>
              <a:tr h="370840">
                <a:tc>
                  <a:txBody>
                    <a:bodyPr/>
                    <a:lstStyle/>
                    <a:p>
                      <a:r>
                        <a:rPr lang="en-US" dirty="0"/>
                        <a:t>New2</a:t>
                      </a:r>
                    </a:p>
                  </a:txBody>
                  <a:tcPr/>
                </a:tc>
                <a:tc>
                  <a:txBody>
                    <a:bodyPr/>
                    <a:lstStyle/>
                    <a:p>
                      <a:r>
                        <a:rPr lang="en-US" dirty="0"/>
                        <a:t>0</a:t>
                      </a:r>
                    </a:p>
                  </a:txBody>
                  <a:tcPr/>
                </a:tc>
                <a:tc>
                  <a:txBody>
                    <a:bodyPr/>
                    <a:lstStyle/>
                    <a:p>
                      <a:r>
                        <a:rPr lang="en-US" dirty="0"/>
                        <a:t>7</a:t>
                      </a:r>
                    </a:p>
                  </a:txBody>
                  <a:tcPr/>
                </a:tc>
                <a:tc>
                  <a:txBody>
                    <a:bodyPr/>
                    <a:lstStyle/>
                    <a:p>
                      <a:r>
                        <a:rPr lang="en-US" dirty="0"/>
                        <a:t>Blue</a:t>
                      </a:r>
                    </a:p>
                  </a:txBody>
                  <a:tcPr/>
                </a:tc>
                <a:tc>
                  <a:txBody>
                    <a:bodyPr/>
                    <a:lstStyle/>
                    <a:p>
                      <a:r>
                        <a:rPr lang="en-US" dirty="0"/>
                        <a:t>??</a:t>
                      </a:r>
                    </a:p>
                  </a:txBody>
                  <a:tcPr/>
                </a:tc>
                <a:extLst>
                  <a:ext uri="{0D108BD9-81ED-4DB2-BD59-A6C34878D82A}">
                    <a16:rowId xmlns:a16="http://schemas.microsoft.com/office/drawing/2014/main" val="1984768767"/>
                  </a:ext>
                </a:extLst>
              </a:tr>
            </a:tbl>
          </a:graphicData>
        </a:graphic>
      </p:graphicFrame>
      <p:sp>
        <p:nvSpPr>
          <p:cNvPr id="10" name="Rectangle 9">
            <a:extLst>
              <a:ext uri="{FF2B5EF4-FFF2-40B4-BE49-F238E27FC236}">
                <a16:creationId xmlns:a16="http://schemas.microsoft.com/office/drawing/2014/main" id="{186541C2-0F45-7840-98DD-A6174FB9939F}"/>
              </a:ext>
            </a:extLst>
          </p:cNvPr>
          <p:cNvSpPr/>
          <p:nvPr/>
        </p:nvSpPr>
        <p:spPr>
          <a:xfrm>
            <a:off x="93765" y="5750284"/>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model is expecting all X-Vars to be present, no missing, levels to be the same as in training.</a:t>
            </a:r>
          </a:p>
        </p:txBody>
      </p:sp>
    </p:spTree>
    <p:extLst>
      <p:ext uri="{BB962C8B-B14F-4D97-AF65-F5344CB8AC3E}">
        <p14:creationId xmlns:p14="http://schemas.microsoft.com/office/powerpoint/2010/main" val="3316476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Models are picky.</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33</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549966" y="1486453"/>
          <a:ext cx="6096000" cy="2225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32</a:t>
                      </a:r>
                    </a:p>
                  </a:txBody>
                  <a:tcPr/>
                </a:tc>
                <a:tc>
                  <a:txBody>
                    <a:bodyPr/>
                    <a:lstStyle/>
                    <a:p>
                      <a:r>
                        <a:rPr lang="en-US" dirty="0"/>
                        <a:t>Brown</a:t>
                      </a:r>
                    </a:p>
                  </a:txBody>
                  <a:tcPr/>
                </a:tc>
                <a:tc>
                  <a:txBody>
                    <a:bodyPr/>
                    <a:lstStyle/>
                    <a:p>
                      <a:r>
                        <a:rPr lang="en-US" dirty="0"/>
                        <a:t>T</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0</a:t>
                      </a:r>
                    </a:p>
                  </a:txBody>
                  <a:tcPr/>
                </a:tc>
                <a:tc>
                  <a:txBody>
                    <a:bodyPr/>
                    <a:lstStyle/>
                    <a:p>
                      <a:r>
                        <a:rPr lang="en-US" dirty="0"/>
                        <a:t>12</a:t>
                      </a:r>
                    </a:p>
                  </a:txBody>
                  <a:tcPr/>
                </a:tc>
                <a:tc>
                  <a:txBody>
                    <a:bodyPr/>
                    <a:lstStyle/>
                    <a:p>
                      <a:r>
                        <a:rPr lang="en-US" dirty="0"/>
                        <a:t>Blue</a:t>
                      </a:r>
                    </a:p>
                  </a:txBody>
                  <a:tcPr/>
                </a:tc>
                <a:tc>
                  <a:txBody>
                    <a:bodyPr/>
                    <a:lstStyle/>
                    <a:p>
                      <a:r>
                        <a:rPr lang="en-US" dirty="0"/>
                        <a:t>T</a:t>
                      </a:r>
                    </a:p>
                  </a:txBody>
                  <a:tcPr/>
                </a:tc>
                <a:extLst>
                  <a:ext uri="{0D108BD9-81ED-4DB2-BD59-A6C34878D82A}">
                    <a16:rowId xmlns:a16="http://schemas.microsoft.com/office/drawing/2014/main" val="1984768767"/>
                  </a:ext>
                </a:extLst>
              </a:tr>
              <a:tr h="370840">
                <a:tc>
                  <a:txBody>
                    <a:bodyPr/>
                    <a:lstStyle/>
                    <a:p>
                      <a:r>
                        <a:rPr lang="en-US" dirty="0"/>
                        <a:t>Observation3</a:t>
                      </a:r>
                    </a:p>
                  </a:txBody>
                  <a:tcPr/>
                </a:tc>
                <a:tc>
                  <a:txBody>
                    <a:bodyPr/>
                    <a:lstStyle/>
                    <a:p>
                      <a:r>
                        <a:rPr lang="en-US" dirty="0"/>
                        <a:t>0</a:t>
                      </a:r>
                    </a:p>
                  </a:txBody>
                  <a:tcPr/>
                </a:tc>
                <a:tc>
                  <a:txBody>
                    <a:bodyPr/>
                    <a:lstStyle/>
                    <a:p>
                      <a:r>
                        <a:rPr lang="en-US" dirty="0"/>
                        <a:t>47</a:t>
                      </a:r>
                    </a:p>
                  </a:txBody>
                  <a:tcPr/>
                </a:tc>
                <a:tc>
                  <a:txBody>
                    <a:bodyPr/>
                    <a:lstStyle/>
                    <a:p>
                      <a:r>
                        <a:rPr lang="en-US" dirty="0"/>
                        <a:t>Brown</a:t>
                      </a:r>
                    </a:p>
                  </a:txBody>
                  <a:tcPr/>
                </a:tc>
                <a:tc>
                  <a:txBody>
                    <a:bodyPr/>
                    <a:lstStyle/>
                    <a:p>
                      <a:r>
                        <a:rPr lang="en-US" dirty="0"/>
                        <a:t>F</a:t>
                      </a:r>
                    </a:p>
                  </a:txBody>
                  <a:tcPr/>
                </a:tc>
                <a:extLst>
                  <a:ext uri="{0D108BD9-81ED-4DB2-BD59-A6C34878D82A}">
                    <a16:rowId xmlns:a16="http://schemas.microsoft.com/office/drawing/2014/main" val="847785064"/>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54804336"/>
                  </a:ext>
                </a:extLst>
              </a:tr>
              <a:tr h="370840">
                <a:tc>
                  <a:txBody>
                    <a:bodyPr/>
                    <a:lstStyle/>
                    <a:p>
                      <a:r>
                        <a:rPr lang="en-US" dirty="0" err="1"/>
                        <a:t>ObservationN</a:t>
                      </a:r>
                      <a:endParaRPr lang="en-US" dirty="0"/>
                    </a:p>
                  </a:txBody>
                  <a:tcPr/>
                </a:tc>
                <a:tc>
                  <a:txBody>
                    <a:bodyPr/>
                    <a:lstStyle/>
                    <a:p>
                      <a:r>
                        <a:rPr lang="en-US" dirty="0"/>
                        <a:t>1</a:t>
                      </a:r>
                    </a:p>
                  </a:txBody>
                  <a:tcPr/>
                </a:tc>
                <a:tc>
                  <a:txBody>
                    <a:bodyPr/>
                    <a:lstStyle/>
                    <a:p>
                      <a:r>
                        <a:rPr lang="en-US" dirty="0"/>
                        <a:t>11</a:t>
                      </a:r>
                    </a:p>
                  </a:txBody>
                  <a:tcPr/>
                </a:tc>
                <a:tc>
                  <a:txBody>
                    <a:bodyPr/>
                    <a:lstStyle/>
                    <a:p>
                      <a:r>
                        <a:rPr lang="en-US" dirty="0"/>
                        <a:t>Brown</a:t>
                      </a:r>
                    </a:p>
                  </a:txBody>
                  <a:tcPr/>
                </a:tc>
                <a:tc>
                  <a:txBody>
                    <a:bodyPr/>
                    <a:lstStyle/>
                    <a:p>
                      <a:r>
                        <a:rPr lang="en-US" dirty="0"/>
                        <a:t>T</a:t>
                      </a:r>
                    </a:p>
                  </a:txBody>
                  <a:tcPr/>
                </a:tc>
                <a:extLst>
                  <a:ext uri="{0D108BD9-81ED-4DB2-BD59-A6C34878D82A}">
                    <a16:rowId xmlns:a16="http://schemas.microsoft.com/office/drawing/2014/main" val="4083999284"/>
                  </a:ext>
                </a:extLst>
              </a:tr>
            </a:tbl>
          </a:graphicData>
        </a:graphic>
      </p:graphicFrame>
      <p:sp>
        <p:nvSpPr>
          <p:cNvPr id="7" name="TextBox 6">
            <a:extLst>
              <a:ext uri="{FF2B5EF4-FFF2-40B4-BE49-F238E27FC236}">
                <a16:creationId xmlns:a16="http://schemas.microsoft.com/office/drawing/2014/main" id="{6045EFE7-8029-7C49-BFE9-012B6355A58F}"/>
              </a:ext>
            </a:extLst>
          </p:cNvPr>
          <p:cNvSpPr txBox="1"/>
          <p:nvPr/>
        </p:nvSpPr>
        <p:spPr>
          <a:xfrm>
            <a:off x="549966" y="1117121"/>
            <a:ext cx="1415837" cy="369332"/>
          </a:xfrm>
          <a:prstGeom prst="rect">
            <a:avLst/>
          </a:prstGeom>
          <a:noFill/>
        </p:spPr>
        <p:txBody>
          <a:bodyPr wrap="none" rtlCol="0">
            <a:spAutoFit/>
          </a:bodyPr>
          <a:lstStyle/>
          <a:p>
            <a:r>
              <a:rPr lang="en-US" dirty="0"/>
              <a:t>Training Data</a:t>
            </a:r>
          </a:p>
        </p:txBody>
      </p:sp>
      <p:sp>
        <p:nvSpPr>
          <p:cNvPr id="8" name="TextBox 7">
            <a:extLst>
              <a:ext uri="{FF2B5EF4-FFF2-40B4-BE49-F238E27FC236}">
                <a16:creationId xmlns:a16="http://schemas.microsoft.com/office/drawing/2014/main" id="{6478554B-05B6-2E4A-9E3B-FC92F9FFC3BA}"/>
              </a:ext>
            </a:extLst>
          </p:cNvPr>
          <p:cNvSpPr txBox="1"/>
          <p:nvPr/>
        </p:nvSpPr>
        <p:spPr>
          <a:xfrm>
            <a:off x="463827" y="3946645"/>
            <a:ext cx="1101905" cy="369332"/>
          </a:xfrm>
          <a:prstGeom prst="rect">
            <a:avLst/>
          </a:prstGeom>
          <a:noFill/>
        </p:spPr>
        <p:txBody>
          <a:bodyPr wrap="none" rtlCol="0">
            <a:spAutoFit/>
          </a:bodyPr>
          <a:lstStyle/>
          <a:p>
            <a:r>
              <a:rPr lang="en-US" dirty="0"/>
              <a:t>New Data</a:t>
            </a:r>
          </a:p>
        </p:txBody>
      </p:sp>
      <p:graphicFrame>
        <p:nvGraphicFramePr>
          <p:cNvPr id="9" name="Table 6">
            <a:extLst>
              <a:ext uri="{FF2B5EF4-FFF2-40B4-BE49-F238E27FC236}">
                <a16:creationId xmlns:a16="http://schemas.microsoft.com/office/drawing/2014/main" id="{DB9F181C-8D65-B641-9868-A13BA6B58F24}"/>
              </a:ext>
            </a:extLst>
          </p:cNvPr>
          <p:cNvGraphicFramePr>
            <a:graphicFrameLocks noGrp="1"/>
          </p:cNvGraphicFramePr>
          <p:nvPr/>
        </p:nvGraphicFramePr>
        <p:xfrm>
          <a:off x="549966" y="4248357"/>
          <a:ext cx="6096000" cy="11125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New1</a:t>
                      </a:r>
                    </a:p>
                  </a:txBody>
                  <a:tcPr/>
                </a:tc>
                <a:tc>
                  <a:txBody>
                    <a:bodyPr/>
                    <a:lstStyle/>
                    <a:p>
                      <a:r>
                        <a:rPr lang="en-US" dirty="0">
                          <a:highlight>
                            <a:srgbClr val="FFFF00"/>
                          </a:highlight>
                        </a:rPr>
                        <a:t>NA</a:t>
                      </a:r>
                    </a:p>
                  </a:txBody>
                  <a:tcPr/>
                </a:tc>
                <a:tc>
                  <a:txBody>
                    <a:bodyPr/>
                    <a:lstStyle/>
                    <a:p>
                      <a:r>
                        <a:rPr lang="en-US" dirty="0"/>
                        <a:t>11</a:t>
                      </a:r>
                    </a:p>
                  </a:txBody>
                  <a:tcPr/>
                </a:tc>
                <a:tc>
                  <a:txBody>
                    <a:bodyPr/>
                    <a:lstStyle/>
                    <a:p>
                      <a:r>
                        <a:rPr lang="en-US" dirty="0"/>
                        <a:t>Brown</a:t>
                      </a:r>
                    </a:p>
                  </a:txBody>
                  <a:tcPr/>
                </a:tc>
                <a:tc>
                  <a:txBody>
                    <a:bodyPr/>
                    <a:lstStyle/>
                    <a:p>
                      <a:r>
                        <a:rPr lang="en-US" dirty="0"/>
                        <a:t>??</a:t>
                      </a:r>
                    </a:p>
                  </a:txBody>
                  <a:tcPr/>
                </a:tc>
                <a:extLst>
                  <a:ext uri="{0D108BD9-81ED-4DB2-BD59-A6C34878D82A}">
                    <a16:rowId xmlns:a16="http://schemas.microsoft.com/office/drawing/2014/main" val="765506212"/>
                  </a:ext>
                </a:extLst>
              </a:tr>
              <a:tr h="370840">
                <a:tc>
                  <a:txBody>
                    <a:bodyPr/>
                    <a:lstStyle/>
                    <a:p>
                      <a:r>
                        <a:rPr lang="en-US" dirty="0"/>
                        <a:t>New2</a:t>
                      </a:r>
                    </a:p>
                  </a:txBody>
                  <a:tcPr/>
                </a:tc>
                <a:tc>
                  <a:txBody>
                    <a:bodyPr/>
                    <a:lstStyle/>
                    <a:p>
                      <a:r>
                        <a:rPr lang="en-US" dirty="0"/>
                        <a:t>0</a:t>
                      </a:r>
                    </a:p>
                  </a:txBody>
                  <a:tcPr/>
                </a:tc>
                <a:tc>
                  <a:txBody>
                    <a:bodyPr/>
                    <a:lstStyle/>
                    <a:p>
                      <a:r>
                        <a:rPr lang="en-US" dirty="0"/>
                        <a:t>7</a:t>
                      </a:r>
                    </a:p>
                  </a:txBody>
                  <a:tcPr/>
                </a:tc>
                <a:tc>
                  <a:txBody>
                    <a:bodyPr/>
                    <a:lstStyle/>
                    <a:p>
                      <a:r>
                        <a:rPr lang="en-US" dirty="0">
                          <a:highlight>
                            <a:srgbClr val="FFFF00"/>
                          </a:highlight>
                        </a:rPr>
                        <a:t>Purple</a:t>
                      </a:r>
                    </a:p>
                  </a:txBody>
                  <a:tcPr/>
                </a:tc>
                <a:tc>
                  <a:txBody>
                    <a:bodyPr/>
                    <a:lstStyle/>
                    <a:p>
                      <a:r>
                        <a:rPr lang="en-US" dirty="0"/>
                        <a:t>??</a:t>
                      </a:r>
                    </a:p>
                  </a:txBody>
                  <a:tcPr/>
                </a:tc>
                <a:extLst>
                  <a:ext uri="{0D108BD9-81ED-4DB2-BD59-A6C34878D82A}">
                    <a16:rowId xmlns:a16="http://schemas.microsoft.com/office/drawing/2014/main" val="1984768767"/>
                  </a:ext>
                </a:extLst>
              </a:tr>
            </a:tbl>
          </a:graphicData>
        </a:graphic>
      </p:graphicFrame>
      <p:sp>
        <p:nvSpPr>
          <p:cNvPr id="10" name="Rectangle 9">
            <a:extLst>
              <a:ext uri="{FF2B5EF4-FFF2-40B4-BE49-F238E27FC236}">
                <a16:creationId xmlns:a16="http://schemas.microsoft.com/office/drawing/2014/main" id="{186541C2-0F45-7840-98DD-A6174FB9939F}"/>
              </a:ext>
            </a:extLst>
          </p:cNvPr>
          <p:cNvSpPr/>
          <p:nvPr/>
        </p:nvSpPr>
        <p:spPr>
          <a:xfrm>
            <a:off x="93765" y="5750284"/>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model will not be able to predict or classify these records because there is missing &amp; new information.</a:t>
            </a:r>
          </a:p>
        </p:txBody>
      </p:sp>
    </p:spTree>
    <p:extLst>
      <p:ext uri="{BB962C8B-B14F-4D97-AF65-F5344CB8AC3E}">
        <p14:creationId xmlns:p14="http://schemas.microsoft.com/office/powerpoint/2010/main" val="2904976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Text is hard.</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34</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367748" y="3861904"/>
          <a:ext cx="6308034" cy="1376680"/>
        </p:xfrm>
        <a:graphic>
          <a:graphicData uri="http://schemas.openxmlformats.org/drawingml/2006/table">
            <a:tbl>
              <a:tblPr firstRow="1" bandRow="1">
                <a:tableStyleId>{5C22544A-7EE6-4342-B048-85BDC9FD1C3A}</a:tableStyleId>
              </a:tblPr>
              <a:tblGrid>
                <a:gridCol w="1051339">
                  <a:extLst>
                    <a:ext uri="{9D8B030D-6E8A-4147-A177-3AD203B41FA5}">
                      <a16:colId xmlns:a16="http://schemas.microsoft.com/office/drawing/2014/main" val="1763945171"/>
                    </a:ext>
                  </a:extLst>
                </a:gridCol>
                <a:gridCol w="1051339">
                  <a:extLst>
                    <a:ext uri="{9D8B030D-6E8A-4147-A177-3AD203B41FA5}">
                      <a16:colId xmlns:a16="http://schemas.microsoft.com/office/drawing/2014/main" val="1730943439"/>
                    </a:ext>
                  </a:extLst>
                </a:gridCol>
                <a:gridCol w="1051339">
                  <a:extLst>
                    <a:ext uri="{9D8B030D-6E8A-4147-A177-3AD203B41FA5}">
                      <a16:colId xmlns:a16="http://schemas.microsoft.com/office/drawing/2014/main" val="3672649975"/>
                    </a:ext>
                  </a:extLst>
                </a:gridCol>
                <a:gridCol w="1051339">
                  <a:extLst>
                    <a:ext uri="{9D8B030D-6E8A-4147-A177-3AD203B41FA5}">
                      <a16:colId xmlns:a16="http://schemas.microsoft.com/office/drawing/2014/main" val="1700470532"/>
                    </a:ext>
                  </a:extLst>
                </a:gridCol>
                <a:gridCol w="1051339">
                  <a:extLst>
                    <a:ext uri="{9D8B030D-6E8A-4147-A177-3AD203B41FA5}">
                      <a16:colId xmlns:a16="http://schemas.microsoft.com/office/drawing/2014/main" val="1814337124"/>
                    </a:ext>
                  </a:extLst>
                </a:gridCol>
                <a:gridCol w="1051339">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X-Lorem</a:t>
                      </a:r>
                    </a:p>
                  </a:txBody>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r>
                        <a:rPr lang="en-US" dirty="0"/>
                        <a:t>0</a:t>
                      </a:r>
                    </a:p>
                  </a:txBody>
                  <a:tcPr/>
                </a:tc>
                <a:tc>
                  <a:txBody>
                    <a:bodyPr/>
                    <a:lstStyle/>
                    <a:p>
                      <a:r>
                        <a:rPr lang="en-US" dirty="0"/>
                        <a:t>TRUE</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7" name="TextBox 6">
            <a:extLst>
              <a:ext uri="{FF2B5EF4-FFF2-40B4-BE49-F238E27FC236}">
                <a16:creationId xmlns:a16="http://schemas.microsoft.com/office/drawing/2014/main" id="{6045EFE7-8029-7C49-BFE9-012B6355A58F}"/>
              </a:ext>
            </a:extLst>
          </p:cNvPr>
          <p:cNvSpPr txBox="1"/>
          <p:nvPr/>
        </p:nvSpPr>
        <p:spPr>
          <a:xfrm>
            <a:off x="631133" y="1107421"/>
            <a:ext cx="1415837" cy="369332"/>
          </a:xfrm>
          <a:prstGeom prst="rect">
            <a:avLst/>
          </a:prstGeom>
          <a:noFill/>
        </p:spPr>
        <p:txBody>
          <a:bodyPr wrap="none" rtlCol="0">
            <a:spAutoFit/>
          </a:bodyPr>
          <a:lstStyle/>
          <a:p>
            <a:r>
              <a:rPr lang="en-US" dirty="0"/>
              <a:t>Training Data</a:t>
            </a:r>
          </a:p>
        </p:txBody>
      </p:sp>
      <p:sp>
        <p:nvSpPr>
          <p:cNvPr id="8" name="Rectangle 7">
            <a:extLst>
              <a:ext uri="{FF2B5EF4-FFF2-40B4-BE49-F238E27FC236}">
                <a16:creationId xmlns:a16="http://schemas.microsoft.com/office/drawing/2014/main" id="{C64D2FF1-E342-C746-B52F-23BF511A304B}"/>
              </a:ext>
            </a:extLst>
          </p:cNvPr>
          <p:cNvSpPr/>
          <p:nvPr/>
        </p:nvSpPr>
        <p:spPr>
          <a:xfrm>
            <a:off x="628649" y="1441172"/>
            <a:ext cx="3058767" cy="3716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Lorem ipsum…lorem ipsum</a:t>
            </a:r>
          </a:p>
        </p:txBody>
      </p:sp>
      <p:sp>
        <p:nvSpPr>
          <p:cNvPr id="9" name="Rectangle 8">
            <a:extLst>
              <a:ext uri="{FF2B5EF4-FFF2-40B4-BE49-F238E27FC236}">
                <a16:creationId xmlns:a16="http://schemas.microsoft.com/office/drawing/2014/main" id="{1D238109-A54E-A441-BDB3-323F97078E6D}"/>
              </a:ext>
            </a:extLst>
          </p:cNvPr>
          <p:cNvSpPr/>
          <p:nvPr/>
        </p:nvSpPr>
        <p:spPr>
          <a:xfrm>
            <a:off x="628648" y="1863204"/>
            <a:ext cx="3058767" cy="3716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Lorem ipsum dolor sit</a:t>
            </a:r>
          </a:p>
        </p:txBody>
      </p:sp>
      <p:sp>
        <p:nvSpPr>
          <p:cNvPr id="10" name="TextBox 9">
            <a:extLst>
              <a:ext uri="{FF2B5EF4-FFF2-40B4-BE49-F238E27FC236}">
                <a16:creationId xmlns:a16="http://schemas.microsoft.com/office/drawing/2014/main" id="{381561DF-F0B0-F049-BCDE-D42CAA901030}"/>
              </a:ext>
            </a:extLst>
          </p:cNvPr>
          <p:cNvSpPr txBox="1"/>
          <p:nvPr/>
        </p:nvSpPr>
        <p:spPr>
          <a:xfrm>
            <a:off x="579783" y="3465479"/>
            <a:ext cx="634148" cy="369332"/>
          </a:xfrm>
          <a:prstGeom prst="rect">
            <a:avLst/>
          </a:prstGeom>
          <a:noFill/>
        </p:spPr>
        <p:txBody>
          <a:bodyPr wrap="none" rtlCol="0">
            <a:spAutoFit/>
          </a:bodyPr>
          <a:lstStyle/>
          <a:p>
            <a:r>
              <a:rPr lang="en-US" dirty="0"/>
              <a:t>DTM</a:t>
            </a:r>
          </a:p>
        </p:txBody>
      </p:sp>
      <p:sp>
        <p:nvSpPr>
          <p:cNvPr id="11" name="Predefined Process 10">
            <a:extLst>
              <a:ext uri="{FF2B5EF4-FFF2-40B4-BE49-F238E27FC236}">
                <a16:creationId xmlns:a16="http://schemas.microsoft.com/office/drawing/2014/main" id="{44663139-DE83-1548-8FD1-EB79AF9BC167}"/>
              </a:ext>
            </a:extLst>
          </p:cNvPr>
          <p:cNvSpPr/>
          <p:nvPr/>
        </p:nvSpPr>
        <p:spPr>
          <a:xfrm>
            <a:off x="646041" y="2609122"/>
            <a:ext cx="3041374" cy="685800"/>
          </a:xfrm>
          <a:prstGeom prst="flowChartPredefinedProcess">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Cleaning</a:t>
            </a:r>
          </a:p>
        </p:txBody>
      </p:sp>
    </p:spTree>
    <p:extLst>
      <p:ext uri="{BB962C8B-B14F-4D97-AF65-F5344CB8AC3E}">
        <p14:creationId xmlns:p14="http://schemas.microsoft.com/office/powerpoint/2010/main" val="95036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Text modeling is hard.</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35</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367748" y="1337371"/>
          <a:ext cx="6308034" cy="1376680"/>
        </p:xfrm>
        <a:graphic>
          <a:graphicData uri="http://schemas.openxmlformats.org/drawingml/2006/table">
            <a:tbl>
              <a:tblPr firstRow="1" bandRow="1">
                <a:tableStyleId>{5C22544A-7EE6-4342-B048-85BDC9FD1C3A}</a:tableStyleId>
              </a:tblPr>
              <a:tblGrid>
                <a:gridCol w="1051339">
                  <a:extLst>
                    <a:ext uri="{9D8B030D-6E8A-4147-A177-3AD203B41FA5}">
                      <a16:colId xmlns:a16="http://schemas.microsoft.com/office/drawing/2014/main" val="1763945171"/>
                    </a:ext>
                  </a:extLst>
                </a:gridCol>
                <a:gridCol w="1051339">
                  <a:extLst>
                    <a:ext uri="{9D8B030D-6E8A-4147-A177-3AD203B41FA5}">
                      <a16:colId xmlns:a16="http://schemas.microsoft.com/office/drawing/2014/main" val="1730943439"/>
                    </a:ext>
                  </a:extLst>
                </a:gridCol>
                <a:gridCol w="1051339">
                  <a:extLst>
                    <a:ext uri="{9D8B030D-6E8A-4147-A177-3AD203B41FA5}">
                      <a16:colId xmlns:a16="http://schemas.microsoft.com/office/drawing/2014/main" val="3672649975"/>
                    </a:ext>
                  </a:extLst>
                </a:gridCol>
                <a:gridCol w="1051339">
                  <a:extLst>
                    <a:ext uri="{9D8B030D-6E8A-4147-A177-3AD203B41FA5}">
                      <a16:colId xmlns:a16="http://schemas.microsoft.com/office/drawing/2014/main" val="1700470532"/>
                    </a:ext>
                  </a:extLst>
                </a:gridCol>
                <a:gridCol w="1051339">
                  <a:extLst>
                    <a:ext uri="{9D8B030D-6E8A-4147-A177-3AD203B41FA5}">
                      <a16:colId xmlns:a16="http://schemas.microsoft.com/office/drawing/2014/main" val="1814337124"/>
                    </a:ext>
                  </a:extLst>
                </a:gridCol>
                <a:gridCol w="1051339">
                  <a:extLst>
                    <a:ext uri="{9D8B030D-6E8A-4147-A177-3AD203B41FA5}">
                      <a16:colId xmlns:a16="http://schemas.microsoft.com/office/drawing/2014/main" val="2666081561"/>
                    </a:ext>
                  </a:extLst>
                </a:gridCol>
              </a:tblGrid>
              <a:tr h="370840">
                <a:tc>
                  <a:txBody>
                    <a:bodyPr/>
                    <a:lstStyle/>
                    <a:p>
                      <a:endParaRPr lang="en-US" dirty="0"/>
                    </a:p>
                  </a:txBody>
                  <a:tcPr/>
                </a:tc>
                <a:tc>
                  <a:txBody>
                    <a:bodyPr/>
                    <a:lstStyle/>
                    <a:p>
                      <a:r>
                        <a:rPr lang="en-US" dirty="0"/>
                        <a:t>X-Lorem</a:t>
                      </a:r>
                    </a:p>
                  </a:txBody>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TRUE</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10" name="TextBox 9">
            <a:extLst>
              <a:ext uri="{FF2B5EF4-FFF2-40B4-BE49-F238E27FC236}">
                <a16:creationId xmlns:a16="http://schemas.microsoft.com/office/drawing/2014/main" id="{381561DF-F0B0-F049-BCDE-D42CAA901030}"/>
              </a:ext>
            </a:extLst>
          </p:cNvPr>
          <p:cNvSpPr txBox="1"/>
          <p:nvPr/>
        </p:nvSpPr>
        <p:spPr>
          <a:xfrm>
            <a:off x="367748" y="1038514"/>
            <a:ext cx="634148" cy="369332"/>
          </a:xfrm>
          <a:prstGeom prst="rect">
            <a:avLst/>
          </a:prstGeom>
          <a:noFill/>
        </p:spPr>
        <p:txBody>
          <a:bodyPr wrap="none" rtlCol="0">
            <a:spAutoFit/>
          </a:bodyPr>
          <a:lstStyle/>
          <a:p>
            <a:r>
              <a:rPr lang="en-US" dirty="0"/>
              <a:t>DTM</a:t>
            </a:r>
          </a:p>
        </p:txBody>
      </p:sp>
      <p:sp>
        <p:nvSpPr>
          <p:cNvPr id="12" name="Rectangle 11">
            <a:extLst>
              <a:ext uri="{FF2B5EF4-FFF2-40B4-BE49-F238E27FC236}">
                <a16:creationId xmlns:a16="http://schemas.microsoft.com/office/drawing/2014/main" id="{F1599CCD-E73E-AD4A-AD58-C575ABD81A6E}"/>
              </a:ext>
            </a:extLst>
          </p:cNvPr>
          <p:cNvSpPr/>
          <p:nvPr/>
        </p:nvSpPr>
        <p:spPr>
          <a:xfrm>
            <a:off x="367748" y="3614937"/>
            <a:ext cx="3058767" cy="3716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ipsum dolor sit </a:t>
            </a:r>
            <a:r>
              <a:rPr lang="en-US" u="sng" dirty="0" err="1"/>
              <a:t>amet</a:t>
            </a:r>
            <a:endParaRPr lang="en-US" u="sng" dirty="0"/>
          </a:p>
        </p:txBody>
      </p:sp>
      <p:sp>
        <p:nvSpPr>
          <p:cNvPr id="14" name="Predefined Process 13">
            <a:extLst>
              <a:ext uri="{FF2B5EF4-FFF2-40B4-BE49-F238E27FC236}">
                <a16:creationId xmlns:a16="http://schemas.microsoft.com/office/drawing/2014/main" id="{C0952677-BC84-2D46-B676-F4851627F127}"/>
              </a:ext>
            </a:extLst>
          </p:cNvPr>
          <p:cNvSpPr/>
          <p:nvPr/>
        </p:nvSpPr>
        <p:spPr>
          <a:xfrm>
            <a:off x="367748" y="4123083"/>
            <a:ext cx="3041374" cy="685800"/>
          </a:xfrm>
          <a:prstGeom prst="flowChartPredefinedProcess">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Cleaning</a:t>
            </a:r>
          </a:p>
        </p:txBody>
      </p:sp>
      <p:graphicFrame>
        <p:nvGraphicFramePr>
          <p:cNvPr id="15" name="Table 6">
            <a:extLst>
              <a:ext uri="{FF2B5EF4-FFF2-40B4-BE49-F238E27FC236}">
                <a16:creationId xmlns:a16="http://schemas.microsoft.com/office/drawing/2014/main" id="{677A490A-CDC5-E641-89A1-41CB3B895953}"/>
              </a:ext>
            </a:extLst>
          </p:cNvPr>
          <p:cNvGraphicFramePr>
            <a:graphicFrameLocks noGrp="1"/>
          </p:cNvGraphicFramePr>
          <p:nvPr/>
        </p:nvGraphicFramePr>
        <p:xfrm>
          <a:off x="367748" y="4945344"/>
          <a:ext cx="7224330" cy="741680"/>
        </p:xfrm>
        <a:graphic>
          <a:graphicData uri="http://schemas.openxmlformats.org/drawingml/2006/table">
            <a:tbl>
              <a:tblPr firstRow="1" bandRow="1">
                <a:tableStyleId>{5C22544A-7EE6-4342-B048-85BDC9FD1C3A}</a:tableStyleId>
              </a:tblPr>
              <a:tblGrid>
                <a:gridCol w="1204055">
                  <a:extLst>
                    <a:ext uri="{9D8B030D-6E8A-4147-A177-3AD203B41FA5}">
                      <a16:colId xmlns:a16="http://schemas.microsoft.com/office/drawing/2014/main" val="1763945171"/>
                    </a:ext>
                  </a:extLst>
                </a:gridCol>
                <a:gridCol w="1204055">
                  <a:extLst>
                    <a:ext uri="{9D8B030D-6E8A-4147-A177-3AD203B41FA5}">
                      <a16:colId xmlns:a16="http://schemas.microsoft.com/office/drawing/2014/main" val="3672649975"/>
                    </a:ext>
                  </a:extLst>
                </a:gridCol>
                <a:gridCol w="1204055">
                  <a:extLst>
                    <a:ext uri="{9D8B030D-6E8A-4147-A177-3AD203B41FA5}">
                      <a16:colId xmlns:a16="http://schemas.microsoft.com/office/drawing/2014/main" val="1700470532"/>
                    </a:ext>
                  </a:extLst>
                </a:gridCol>
                <a:gridCol w="1204055">
                  <a:extLst>
                    <a:ext uri="{9D8B030D-6E8A-4147-A177-3AD203B41FA5}">
                      <a16:colId xmlns:a16="http://schemas.microsoft.com/office/drawing/2014/main" val="1814337124"/>
                    </a:ext>
                  </a:extLst>
                </a:gridCol>
                <a:gridCol w="1204055">
                  <a:extLst>
                    <a:ext uri="{9D8B030D-6E8A-4147-A177-3AD203B41FA5}">
                      <a16:colId xmlns:a16="http://schemas.microsoft.com/office/drawing/2014/main" val="800509653"/>
                    </a:ext>
                  </a:extLst>
                </a:gridCol>
                <a:gridCol w="1204055">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dirty="0"/>
                        <a:t>X-</a:t>
                      </a:r>
                      <a:r>
                        <a:rPr lang="en-US" dirty="0" err="1"/>
                        <a:t>Amet</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highlight>
                            <a:srgbClr val="FFFF00"/>
                          </a:highlight>
                        </a:rPr>
                        <a:t>1</a:t>
                      </a:r>
                    </a:p>
                  </a:txBody>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16" name="TextBox 15">
            <a:extLst>
              <a:ext uri="{FF2B5EF4-FFF2-40B4-BE49-F238E27FC236}">
                <a16:creationId xmlns:a16="http://schemas.microsoft.com/office/drawing/2014/main" id="{F3761C60-E447-9E41-AB94-8CC7963EE0F6}"/>
              </a:ext>
            </a:extLst>
          </p:cNvPr>
          <p:cNvSpPr txBox="1"/>
          <p:nvPr/>
        </p:nvSpPr>
        <p:spPr>
          <a:xfrm>
            <a:off x="255106" y="3258563"/>
            <a:ext cx="1101905" cy="369332"/>
          </a:xfrm>
          <a:prstGeom prst="rect">
            <a:avLst/>
          </a:prstGeom>
          <a:noFill/>
        </p:spPr>
        <p:txBody>
          <a:bodyPr wrap="none" rtlCol="0">
            <a:spAutoFit/>
          </a:bodyPr>
          <a:lstStyle/>
          <a:p>
            <a:r>
              <a:rPr lang="en-US" dirty="0"/>
              <a:t>New Data</a:t>
            </a:r>
          </a:p>
        </p:txBody>
      </p:sp>
      <p:sp>
        <p:nvSpPr>
          <p:cNvPr id="17" name="Rectangle 16">
            <a:extLst>
              <a:ext uri="{FF2B5EF4-FFF2-40B4-BE49-F238E27FC236}">
                <a16:creationId xmlns:a16="http://schemas.microsoft.com/office/drawing/2014/main" id="{D1927379-3582-ED4F-8F3A-32D80EFD396B}"/>
              </a:ext>
            </a:extLst>
          </p:cNvPr>
          <p:cNvSpPr/>
          <p:nvPr/>
        </p:nvSpPr>
        <p:spPr>
          <a:xfrm>
            <a:off x="93765" y="6127969"/>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model will not be able to predict or classify these records because there is missing &amp; new information.</a:t>
            </a:r>
          </a:p>
        </p:txBody>
      </p:sp>
    </p:spTree>
    <p:extLst>
      <p:ext uri="{BB962C8B-B14F-4D97-AF65-F5344CB8AC3E}">
        <p14:creationId xmlns:p14="http://schemas.microsoft.com/office/powerpoint/2010/main" val="135824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Text modeling is hard.</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36</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367748" y="1337371"/>
          <a:ext cx="6308034" cy="1376680"/>
        </p:xfrm>
        <a:graphic>
          <a:graphicData uri="http://schemas.openxmlformats.org/drawingml/2006/table">
            <a:tbl>
              <a:tblPr firstRow="1" bandRow="1">
                <a:tableStyleId>{5C22544A-7EE6-4342-B048-85BDC9FD1C3A}</a:tableStyleId>
              </a:tblPr>
              <a:tblGrid>
                <a:gridCol w="1051339">
                  <a:extLst>
                    <a:ext uri="{9D8B030D-6E8A-4147-A177-3AD203B41FA5}">
                      <a16:colId xmlns:a16="http://schemas.microsoft.com/office/drawing/2014/main" val="1763945171"/>
                    </a:ext>
                  </a:extLst>
                </a:gridCol>
                <a:gridCol w="1051339">
                  <a:extLst>
                    <a:ext uri="{9D8B030D-6E8A-4147-A177-3AD203B41FA5}">
                      <a16:colId xmlns:a16="http://schemas.microsoft.com/office/drawing/2014/main" val="1730943439"/>
                    </a:ext>
                  </a:extLst>
                </a:gridCol>
                <a:gridCol w="1051339">
                  <a:extLst>
                    <a:ext uri="{9D8B030D-6E8A-4147-A177-3AD203B41FA5}">
                      <a16:colId xmlns:a16="http://schemas.microsoft.com/office/drawing/2014/main" val="3672649975"/>
                    </a:ext>
                  </a:extLst>
                </a:gridCol>
                <a:gridCol w="1051339">
                  <a:extLst>
                    <a:ext uri="{9D8B030D-6E8A-4147-A177-3AD203B41FA5}">
                      <a16:colId xmlns:a16="http://schemas.microsoft.com/office/drawing/2014/main" val="1700470532"/>
                    </a:ext>
                  </a:extLst>
                </a:gridCol>
                <a:gridCol w="1051339">
                  <a:extLst>
                    <a:ext uri="{9D8B030D-6E8A-4147-A177-3AD203B41FA5}">
                      <a16:colId xmlns:a16="http://schemas.microsoft.com/office/drawing/2014/main" val="1814337124"/>
                    </a:ext>
                  </a:extLst>
                </a:gridCol>
                <a:gridCol w="1051339">
                  <a:extLst>
                    <a:ext uri="{9D8B030D-6E8A-4147-A177-3AD203B41FA5}">
                      <a16:colId xmlns:a16="http://schemas.microsoft.com/office/drawing/2014/main" val="2666081561"/>
                    </a:ext>
                  </a:extLst>
                </a:gridCol>
              </a:tblGrid>
              <a:tr h="370840">
                <a:tc>
                  <a:txBody>
                    <a:bodyPr/>
                    <a:lstStyle/>
                    <a:p>
                      <a:endParaRPr lang="en-US" dirty="0"/>
                    </a:p>
                  </a:txBody>
                  <a:tcPr/>
                </a:tc>
                <a:tc>
                  <a:txBody>
                    <a:bodyPr/>
                    <a:lstStyle/>
                    <a:p>
                      <a:r>
                        <a:rPr lang="en-US" dirty="0"/>
                        <a:t>X-Lorem</a:t>
                      </a:r>
                    </a:p>
                  </a:txBody>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TRUE</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10" name="TextBox 9">
            <a:extLst>
              <a:ext uri="{FF2B5EF4-FFF2-40B4-BE49-F238E27FC236}">
                <a16:creationId xmlns:a16="http://schemas.microsoft.com/office/drawing/2014/main" id="{381561DF-F0B0-F049-BCDE-D42CAA901030}"/>
              </a:ext>
            </a:extLst>
          </p:cNvPr>
          <p:cNvSpPr txBox="1"/>
          <p:nvPr/>
        </p:nvSpPr>
        <p:spPr>
          <a:xfrm>
            <a:off x="367748" y="1038514"/>
            <a:ext cx="634148" cy="369332"/>
          </a:xfrm>
          <a:prstGeom prst="rect">
            <a:avLst/>
          </a:prstGeom>
          <a:noFill/>
        </p:spPr>
        <p:txBody>
          <a:bodyPr wrap="none" rtlCol="0">
            <a:spAutoFit/>
          </a:bodyPr>
          <a:lstStyle/>
          <a:p>
            <a:r>
              <a:rPr lang="en-US" dirty="0"/>
              <a:t>DTM</a:t>
            </a:r>
          </a:p>
        </p:txBody>
      </p:sp>
      <p:sp>
        <p:nvSpPr>
          <p:cNvPr id="12" name="Rectangle 11">
            <a:extLst>
              <a:ext uri="{FF2B5EF4-FFF2-40B4-BE49-F238E27FC236}">
                <a16:creationId xmlns:a16="http://schemas.microsoft.com/office/drawing/2014/main" id="{F1599CCD-E73E-AD4A-AD58-C575ABD81A6E}"/>
              </a:ext>
            </a:extLst>
          </p:cNvPr>
          <p:cNvSpPr/>
          <p:nvPr/>
        </p:nvSpPr>
        <p:spPr>
          <a:xfrm>
            <a:off x="367748" y="3058347"/>
            <a:ext cx="3058767" cy="3716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ipsum dolor sit </a:t>
            </a:r>
            <a:r>
              <a:rPr lang="en-US" u="sng" dirty="0" err="1"/>
              <a:t>amet</a:t>
            </a:r>
            <a:endParaRPr lang="en-US" u="sng" dirty="0"/>
          </a:p>
        </p:txBody>
      </p:sp>
      <p:sp>
        <p:nvSpPr>
          <p:cNvPr id="14" name="Predefined Process 13">
            <a:extLst>
              <a:ext uri="{FF2B5EF4-FFF2-40B4-BE49-F238E27FC236}">
                <a16:creationId xmlns:a16="http://schemas.microsoft.com/office/drawing/2014/main" id="{C0952677-BC84-2D46-B676-F4851627F127}"/>
              </a:ext>
            </a:extLst>
          </p:cNvPr>
          <p:cNvSpPr/>
          <p:nvPr/>
        </p:nvSpPr>
        <p:spPr>
          <a:xfrm>
            <a:off x="367748" y="3486980"/>
            <a:ext cx="3041374" cy="685800"/>
          </a:xfrm>
          <a:prstGeom prst="flowChartPredefinedProcess">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Cleaning</a:t>
            </a:r>
          </a:p>
        </p:txBody>
      </p:sp>
      <p:graphicFrame>
        <p:nvGraphicFramePr>
          <p:cNvPr id="15" name="Table 6">
            <a:extLst>
              <a:ext uri="{FF2B5EF4-FFF2-40B4-BE49-F238E27FC236}">
                <a16:creationId xmlns:a16="http://schemas.microsoft.com/office/drawing/2014/main" id="{677A490A-CDC5-E641-89A1-41CB3B895953}"/>
              </a:ext>
            </a:extLst>
          </p:cNvPr>
          <p:cNvGraphicFramePr>
            <a:graphicFrameLocks noGrp="1"/>
          </p:cNvGraphicFramePr>
          <p:nvPr/>
        </p:nvGraphicFramePr>
        <p:xfrm>
          <a:off x="367748" y="4945344"/>
          <a:ext cx="7224329" cy="873760"/>
        </p:xfrm>
        <a:graphic>
          <a:graphicData uri="http://schemas.openxmlformats.org/drawingml/2006/table">
            <a:tbl>
              <a:tblPr firstRow="1" bandRow="1">
                <a:tableStyleId>{5C22544A-7EE6-4342-B048-85BDC9FD1C3A}</a:tableStyleId>
              </a:tblPr>
              <a:tblGrid>
                <a:gridCol w="1032047">
                  <a:extLst>
                    <a:ext uri="{9D8B030D-6E8A-4147-A177-3AD203B41FA5}">
                      <a16:colId xmlns:a16="http://schemas.microsoft.com/office/drawing/2014/main" val="1763945171"/>
                    </a:ext>
                  </a:extLst>
                </a:gridCol>
                <a:gridCol w="1032047">
                  <a:extLst>
                    <a:ext uri="{9D8B030D-6E8A-4147-A177-3AD203B41FA5}">
                      <a16:colId xmlns:a16="http://schemas.microsoft.com/office/drawing/2014/main" val="4139357576"/>
                    </a:ext>
                  </a:extLst>
                </a:gridCol>
                <a:gridCol w="1032047">
                  <a:extLst>
                    <a:ext uri="{9D8B030D-6E8A-4147-A177-3AD203B41FA5}">
                      <a16:colId xmlns:a16="http://schemas.microsoft.com/office/drawing/2014/main" val="3672649975"/>
                    </a:ext>
                  </a:extLst>
                </a:gridCol>
                <a:gridCol w="1032047">
                  <a:extLst>
                    <a:ext uri="{9D8B030D-6E8A-4147-A177-3AD203B41FA5}">
                      <a16:colId xmlns:a16="http://schemas.microsoft.com/office/drawing/2014/main" val="1700470532"/>
                    </a:ext>
                  </a:extLst>
                </a:gridCol>
                <a:gridCol w="1032047">
                  <a:extLst>
                    <a:ext uri="{9D8B030D-6E8A-4147-A177-3AD203B41FA5}">
                      <a16:colId xmlns:a16="http://schemas.microsoft.com/office/drawing/2014/main" val="1814337124"/>
                    </a:ext>
                  </a:extLst>
                </a:gridCol>
                <a:gridCol w="1032047">
                  <a:extLst>
                    <a:ext uri="{9D8B030D-6E8A-4147-A177-3AD203B41FA5}">
                      <a16:colId xmlns:a16="http://schemas.microsoft.com/office/drawing/2014/main" val="800509653"/>
                    </a:ext>
                  </a:extLst>
                </a:gridCol>
                <a:gridCol w="1032047">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X-Lorem</a:t>
                      </a:r>
                    </a:p>
                  </a:txBody>
                  <a:tcPr>
                    <a:solidFill>
                      <a:srgbClr val="FFC000"/>
                    </a:solidFill>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b="0" strike="sngStrike" dirty="0">
                          <a:highlight>
                            <a:srgbClr val="C0C0C0"/>
                          </a:highlight>
                        </a:rPr>
                        <a:t>X-</a:t>
                      </a:r>
                      <a:r>
                        <a:rPr lang="en-US" b="0" strike="sngStrike" dirty="0" err="1">
                          <a:highlight>
                            <a:srgbClr val="C0C0C0"/>
                          </a:highlight>
                        </a:rPr>
                        <a:t>Amet</a:t>
                      </a:r>
                      <a:endParaRPr lang="en-US" b="0" strike="sngStrike" dirty="0">
                        <a:highlight>
                          <a:srgbClr val="C0C0C0"/>
                        </a:highlight>
                      </a:endParaRPr>
                    </a:p>
                  </a:txBody>
                  <a:tcPr>
                    <a:solidFill>
                      <a:schemeClr val="bg1">
                        <a:lumMod val="75000"/>
                      </a:schemeClr>
                    </a:solidFill>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0</a:t>
                      </a:r>
                    </a:p>
                  </a:txBody>
                  <a:tcPr>
                    <a:solidFill>
                      <a:srgbClr val="FFC000"/>
                    </a:solidFill>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strike="sngStrike" dirty="0">
                          <a:highlight>
                            <a:srgbClr val="C0C0C0"/>
                          </a:highlight>
                        </a:rPr>
                        <a:t>1</a:t>
                      </a:r>
                    </a:p>
                  </a:txBody>
                  <a:tcPr>
                    <a:solidFill>
                      <a:schemeClr val="bg1">
                        <a:lumMod val="75000"/>
                      </a:schemeClr>
                    </a:solidFill>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16" name="TextBox 15">
            <a:extLst>
              <a:ext uri="{FF2B5EF4-FFF2-40B4-BE49-F238E27FC236}">
                <a16:creationId xmlns:a16="http://schemas.microsoft.com/office/drawing/2014/main" id="{F3761C60-E447-9E41-AB94-8CC7963EE0F6}"/>
              </a:ext>
            </a:extLst>
          </p:cNvPr>
          <p:cNvSpPr txBox="1"/>
          <p:nvPr/>
        </p:nvSpPr>
        <p:spPr>
          <a:xfrm>
            <a:off x="255106" y="2741730"/>
            <a:ext cx="1101905" cy="369332"/>
          </a:xfrm>
          <a:prstGeom prst="rect">
            <a:avLst/>
          </a:prstGeom>
          <a:noFill/>
        </p:spPr>
        <p:txBody>
          <a:bodyPr wrap="none" rtlCol="0">
            <a:spAutoFit/>
          </a:bodyPr>
          <a:lstStyle/>
          <a:p>
            <a:r>
              <a:rPr lang="en-US" dirty="0"/>
              <a:t>New Data</a:t>
            </a:r>
          </a:p>
        </p:txBody>
      </p:sp>
      <p:sp>
        <p:nvSpPr>
          <p:cNvPr id="17" name="Rectangle 16">
            <a:extLst>
              <a:ext uri="{FF2B5EF4-FFF2-40B4-BE49-F238E27FC236}">
                <a16:creationId xmlns:a16="http://schemas.microsoft.com/office/drawing/2014/main" id="{D1927379-3582-ED4F-8F3A-32D80EFD396B}"/>
              </a:ext>
            </a:extLst>
          </p:cNvPr>
          <p:cNvSpPr/>
          <p:nvPr/>
        </p:nvSpPr>
        <p:spPr>
          <a:xfrm>
            <a:off x="93765" y="6127969"/>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new text has to be matched to the original model expectations.</a:t>
            </a:r>
          </a:p>
        </p:txBody>
      </p:sp>
    </p:spTree>
    <p:extLst>
      <p:ext uri="{BB962C8B-B14F-4D97-AF65-F5344CB8AC3E}">
        <p14:creationId xmlns:p14="http://schemas.microsoft.com/office/powerpoint/2010/main" val="402910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599869-5747-DC49-B891-FEC6282B6F13}"/>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D762256B-880C-234D-BD8B-0B783D874D10}"/>
              </a:ext>
            </a:extLst>
          </p:cNvPr>
          <p:cNvSpPr>
            <a:spLocks noGrp="1"/>
          </p:cNvSpPr>
          <p:nvPr>
            <p:ph type="title"/>
          </p:nvPr>
        </p:nvSpPr>
        <p:spPr/>
        <p:txBody>
          <a:bodyPr/>
          <a:lstStyle/>
          <a:p>
            <a:r>
              <a:rPr lang="en-US" dirty="0"/>
              <a:t>Open </a:t>
            </a:r>
            <a:r>
              <a:rPr lang="en-US" dirty="0" err="1"/>
              <a:t>live_C_MultiModelModeling_review.R</a:t>
            </a:r>
            <a:endParaRPr lang="en-US" dirty="0"/>
          </a:p>
        </p:txBody>
      </p:sp>
      <p:sp>
        <p:nvSpPr>
          <p:cNvPr id="4" name="Footer Placeholder 3">
            <a:extLst>
              <a:ext uri="{FF2B5EF4-FFF2-40B4-BE49-F238E27FC236}">
                <a16:creationId xmlns:a16="http://schemas.microsoft.com/office/drawing/2014/main" id="{B1710FD9-8DFF-D448-A60E-861153BDE7DB}"/>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F08C3E6C-1DB1-4649-A76F-C0841F100FAF}"/>
              </a:ext>
            </a:extLst>
          </p:cNvPr>
          <p:cNvSpPr>
            <a:spLocks noGrp="1"/>
          </p:cNvSpPr>
          <p:nvPr>
            <p:ph type="sldNum" sz="quarter" idx="4"/>
          </p:nvPr>
        </p:nvSpPr>
        <p:spPr/>
        <p:txBody>
          <a:bodyPr/>
          <a:lstStyle/>
          <a:p>
            <a:fld id="{37290FF7-652B-4475-AEAB-8B1A5D23AE09}" type="slidenum">
              <a:rPr lang="en-US" smtClean="0"/>
              <a:pPr/>
              <a:t>37</a:t>
            </a:fld>
            <a:endParaRPr lang="en-US" dirty="0"/>
          </a:p>
        </p:txBody>
      </p:sp>
      <p:pic>
        <p:nvPicPr>
          <p:cNvPr id="1026" name="Picture 2" descr="You Just Got Vectored | Know Your Meme">
            <a:extLst>
              <a:ext uri="{FF2B5EF4-FFF2-40B4-BE49-F238E27FC236}">
                <a16:creationId xmlns:a16="http://schemas.microsoft.com/office/drawing/2014/main" id="{F1BE3555-3EE0-1449-A14C-8DAC41B16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41" y="1355568"/>
            <a:ext cx="4601817" cy="460181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D31CA38-1105-E641-B7AE-255C51C37530}"/>
              </a:ext>
            </a:extLst>
          </p:cNvPr>
          <p:cNvSpPr/>
          <p:nvPr/>
        </p:nvSpPr>
        <p:spPr>
          <a:xfrm>
            <a:off x="4406433" y="1442380"/>
            <a:ext cx="4108917" cy="4060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correct method is to record the original vocabulary and make it part of the preprocessing for new text either test, validation or new documents in production.</a:t>
            </a:r>
          </a:p>
        </p:txBody>
      </p:sp>
    </p:spTree>
    <p:extLst>
      <p:ext uri="{BB962C8B-B14F-4D97-AF65-F5344CB8AC3E}">
        <p14:creationId xmlns:p14="http://schemas.microsoft.com/office/powerpoint/2010/main" val="245653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60951"/>
            <a:ext cx="9144000" cy="591477"/>
          </a:xfrm>
        </p:spPr>
        <p:txBody>
          <a:bodyPr/>
          <a:lstStyle/>
          <a:p>
            <a:r>
              <a:rPr lang="en-US" sz="2800" dirty="0"/>
              <a:t>Plot the data in 2D space.  In reality, text has higher dimensions.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4</a:t>
            </a:fld>
            <a:endParaRPr lang="en-US" dirty="0"/>
          </a:p>
        </p:txBody>
      </p:sp>
      <p:graphicFrame>
        <p:nvGraphicFramePr>
          <p:cNvPr id="10" name="Chart 9">
            <a:extLst>
              <a:ext uri="{FF2B5EF4-FFF2-40B4-BE49-F238E27FC236}">
                <a16:creationId xmlns:a16="http://schemas.microsoft.com/office/drawing/2014/main" id="{B61FF596-9999-564D-94AC-030D518ED62D}"/>
              </a:ext>
            </a:extLst>
          </p:cNvPr>
          <p:cNvGraphicFramePr>
            <a:graphicFrameLocks/>
          </p:cNvGraphicFramePr>
          <p:nvPr>
            <p:extLst>
              <p:ext uri="{D42A27DB-BD31-4B8C-83A1-F6EECF244321}">
                <p14:modId xmlns:p14="http://schemas.microsoft.com/office/powerpoint/2010/main" val="2800566075"/>
              </p:ext>
            </p:extLst>
          </p:nvPr>
        </p:nvGraphicFramePr>
        <p:xfrm>
          <a:off x="942980" y="2602835"/>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8" name="Triangle 7">
            <a:extLst>
              <a:ext uri="{FF2B5EF4-FFF2-40B4-BE49-F238E27FC236}">
                <a16:creationId xmlns:a16="http://schemas.microsoft.com/office/drawing/2014/main" id="{E143ED17-AD8C-9847-8E95-86A32FABB900}"/>
              </a:ext>
            </a:extLst>
          </p:cNvPr>
          <p:cNvSpPr/>
          <p:nvPr/>
        </p:nvSpPr>
        <p:spPr>
          <a:xfrm>
            <a:off x="3102014" y="5011838"/>
            <a:ext cx="115747" cy="138896"/>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4283E8F8-010D-0047-8B7D-E0C279789BFA}"/>
              </a:ext>
            </a:extLst>
          </p:cNvPr>
          <p:cNvSpPr/>
          <p:nvPr/>
        </p:nvSpPr>
        <p:spPr>
          <a:xfrm rot="5400000">
            <a:off x="1101524" y="3763699"/>
            <a:ext cx="115747" cy="138896"/>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BABCBAE-E720-194B-B4E5-C81F4AF5A95C}"/>
              </a:ext>
            </a:extLst>
          </p:cNvPr>
          <p:cNvSpPr txBox="1"/>
          <p:nvPr/>
        </p:nvSpPr>
        <p:spPr>
          <a:xfrm>
            <a:off x="2824223" y="5382227"/>
            <a:ext cx="663964" cy="369332"/>
          </a:xfrm>
          <a:prstGeom prst="rect">
            <a:avLst/>
          </a:prstGeom>
          <a:noFill/>
        </p:spPr>
        <p:txBody>
          <a:bodyPr wrap="none" rtlCol="0">
            <a:spAutoFit/>
          </a:bodyPr>
          <a:lstStyle/>
          <a:p>
            <a:r>
              <a:rPr lang="en-US" dirty="0"/>
              <a:t>Doc1</a:t>
            </a:r>
          </a:p>
        </p:txBody>
      </p:sp>
      <p:sp>
        <p:nvSpPr>
          <p:cNvPr id="14" name="TextBox 13">
            <a:extLst>
              <a:ext uri="{FF2B5EF4-FFF2-40B4-BE49-F238E27FC236}">
                <a16:creationId xmlns:a16="http://schemas.microsoft.com/office/drawing/2014/main" id="{57AF6401-8FB2-E649-9EEF-DC6B7A94232C}"/>
              </a:ext>
            </a:extLst>
          </p:cNvPr>
          <p:cNvSpPr txBox="1"/>
          <p:nvPr/>
        </p:nvSpPr>
        <p:spPr>
          <a:xfrm>
            <a:off x="210274" y="3636379"/>
            <a:ext cx="663964" cy="369332"/>
          </a:xfrm>
          <a:prstGeom prst="rect">
            <a:avLst/>
          </a:prstGeom>
          <a:noFill/>
        </p:spPr>
        <p:txBody>
          <a:bodyPr wrap="none" rtlCol="0">
            <a:spAutoFit/>
          </a:bodyPr>
          <a:lstStyle/>
          <a:p>
            <a:r>
              <a:rPr lang="en-US" dirty="0"/>
              <a:t>Doc2</a:t>
            </a:r>
          </a:p>
        </p:txBody>
      </p:sp>
      <p:cxnSp>
        <p:nvCxnSpPr>
          <p:cNvPr id="15" name="Straight Connector 14">
            <a:extLst>
              <a:ext uri="{FF2B5EF4-FFF2-40B4-BE49-F238E27FC236}">
                <a16:creationId xmlns:a16="http://schemas.microsoft.com/office/drawing/2014/main" id="{233FF74A-E85C-804B-BD6F-A6BE491A7A6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2448FFD-3C1F-AB4F-851B-3A9138EA58D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25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p:txBody>
          <a:bodyPr/>
          <a:lstStyle/>
          <a:p>
            <a:r>
              <a:rPr lang="en-US" dirty="0"/>
              <a:t>Shift the origin to the average</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5</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208344" y="2743200"/>
            <a:ext cx="5636871" cy="3090441"/>
            <a:chOff x="208344" y="2743200"/>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2743200"/>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208344"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460339" y="2976625"/>
            <a:ext cx="3588152" cy="1782499"/>
            <a:chOff x="1460339" y="2976625"/>
            <a:chExt cx="3588152" cy="1782499"/>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22">
            <a:extLst>
              <a:ext uri="{FF2B5EF4-FFF2-40B4-BE49-F238E27FC236}">
                <a16:creationId xmlns:a16="http://schemas.microsoft.com/office/drawing/2014/main" id="{29D142FA-2D19-3648-AE2B-7B70822E51A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816B604-99CC-BC49-A863-5D64F8E43D1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9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7778E-6 -1.48148E-6 L 0.21094 -0.17639 " pathEditMode="relative" rAng="0" ptsTypes="AA">
                                      <p:cBhvr>
                                        <p:cTn id="6" dur="2000" fill="hold"/>
                                        <p:tgtEl>
                                          <p:spTgt spid="22"/>
                                        </p:tgtEl>
                                        <p:attrNameLst>
                                          <p:attrName>ppt_x</p:attrName>
                                          <p:attrName>ppt_y</p:attrName>
                                        </p:attrNameLst>
                                      </p:cBhvr>
                                      <p:rCtr x="10538" y="-88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365126"/>
            <a:ext cx="9144000" cy="591477"/>
          </a:xfrm>
        </p:spPr>
        <p:txBody>
          <a:bodyPr/>
          <a:lstStyle/>
          <a:p>
            <a:r>
              <a:rPr lang="en-US" sz="2800" dirty="0"/>
              <a:t>Shifting the origin changes value but not relative position.</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6</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460339" y="2976625"/>
            <a:ext cx="3588152" cy="1782499"/>
            <a:chOff x="1460339" y="2976625"/>
            <a:chExt cx="3588152" cy="1782499"/>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22">
            <a:extLst>
              <a:ext uri="{FF2B5EF4-FFF2-40B4-BE49-F238E27FC236}">
                <a16:creationId xmlns:a16="http://schemas.microsoft.com/office/drawing/2014/main" id="{61027F6E-B6B2-944D-81F0-628E9A12DD8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F0ED28B-365D-CA4E-9FE1-A018170F36F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340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122057"/>
            <a:ext cx="9144000" cy="591477"/>
          </a:xfrm>
        </p:spPr>
        <p:txBody>
          <a:bodyPr/>
          <a:lstStyle/>
          <a:p>
            <a:r>
              <a:rPr lang="en-US" sz="2800" dirty="0"/>
              <a:t>PCA “fits” a line going through the origin</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7</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460339" y="2976625"/>
            <a:ext cx="3588152" cy="1782499"/>
            <a:chOff x="1460339" y="2976625"/>
            <a:chExt cx="3588152" cy="1782499"/>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 name="Straight Connector 6">
            <a:extLst>
              <a:ext uri="{FF2B5EF4-FFF2-40B4-BE49-F238E27FC236}">
                <a16:creationId xmlns:a16="http://schemas.microsoft.com/office/drawing/2014/main" id="{7936BE81-48C2-2244-8CBB-416A5354BE7E}"/>
              </a:ext>
            </a:extLst>
          </p:cNvPr>
          <p:cNvCxnSpPr/>
          <p:nvPr/>
        </p:nvCxnSpPr>
        <p:spPr>
          <a:xfrm flipV="1">
            <a:off x="2627453" y="2569580"/>
            <a:ext cx="972274" cy="2511706"/>
          </a:xfrm>
          <a:prstGeom prst="line">
            <a:avLst/>
          </a:prstGeom>
          <a:ln w="38100">
            <a:solidFill>
              <a:srgbClr val="FFC000"/>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7BFA3F-DD95-8A40-AF75-1CCB006CB8AE}"/>
              </a:ext>
            </a:extLst>
          </p:cNvPr>
          <p:cNvCxnSpPr>
            <a:cxnSpLocks/>
          </p:cNvCxnSpPr>
          <p:nvPr/>
        </p:nvCxnSpPr>
        <p:spPr>
          <a:xfrm rot="1320000" flipV="1">
            <a:off x="2617803" y="2594655"/>
            <a:ext cx="972274" cy="2511706"/>
          </a:xfrm>
          <a:prstGeom prst="line">
            <a:avLst/>
          </a:prstGeom>
          <a:ln w="38100">
            <a:solidFill>
              <a:srgbClr val="FFC000"/>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489D258-F732-6A40-B34B-B1C8289A5DD0}"/>
              </a:ext>
            </a:extLst>
          </p:cNvPr>
          <p:cNvCxnSpPr>
            <a:cxnSpLocks/>
          </p:cNvCxnSpPr>
          <p:nvPr/>
        </p:nvCxnSpPr>
        <p:spPr>
          <a:xfrm rot="2400000" flipV="1">
            <a:off x="2629382" y="2571509"/>
            <a:ext cx="972274" cy="2511706"/>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1787802-8EE5-3940-99F2-9ECE3AECDA8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01C2616-3E60-764A-913D-290D53DB59D2}"/>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35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7"/>
                                        </p:tgtEl>
                                        <p:attrNameLst>
                                          <p:attrName>style.opacity</p:attrName>
                                        </p:attrNameLst>
                                      </p:cBhvr>
                                      <p:to>
                                        <p:strVal val="0.5"/>
                                      </p:to>
                                    </p:set>
                                    <p:animEffect filter="image" prLst="opacity: 0.5">
                                      <p:cBhvr rctx="IE">
                                        <p:cTn id="7" dur="indefinite"/>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23"/>
                                        </p:tgtEl>
                                        <p:attrNameLst>
                                          <p:attrName>style.opacity</p:attrName>
                                        </p:attrNameLst>
                                      </p:cBhvr>
                                      <p:to>
                                        <p:strVal val="0.5"/>
                                      </p:to>
                                    </p:set>
                                    <p:animEffect filter="image" prLst="opacity: 0.5">
                                      <p:cBhvr rctx="IE">
                                        <p:cTn id="16" dur="indefinite"/>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489D258-F732-6A40-B34B-B1C8289A5DD0}"/>
              </a:ext>
            </a:extLst>
          </p:cNvPr>
          <p:cNvCxnSpPr>
            <a:cxnSpLocks/>
          </p:cNvCxnSpPr>
          <p:nvPr/>
        </p:nvCxnSpPr>
        <p:spPr>
          <a:xfrm rot="2400000" flipV="1">
            <a:off x="2575422" y="2225611"/>
            <a:ext cx="972274" cy="3291840"/>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122057"/>
            <a:ext cx="9144000" cy="1139184"/>
          </a:xfrm>
        </p:spPr>
        <p:txBody>
          <a:bodyPr/>
          <a:lstStyle/>
          <a:p>
            <a:r>
              <a:rPr lang="en-US" sz="2800" dirty="0"/>
              <a:t>The points are projected onto the fit line and squared distances from the origin are summed up.  </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8</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610809" y="2826151"/>
            <a:ext cx="3020992" cy="2055666"/>
            <a:chOff x="1610809" y="2826151"/>
            <a:chExt cx="3020992" cy="2055666"/>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2048720" y="4433103"/>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328442" y="4249836"/>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610809" y="4729031"/>
              <a:ext cx="138896" cy="15278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56297" y="3254409"/>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272987" y="2965044"/>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492905" y="2826151"/>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Find the line that minimizes the data point to the projected point on the line.</a:t>
            </a:r>
          </a:p>
        </p:txBody>
      </p:sp>
      <p:grpSp>
        <p:nvGrpSpPr>
          <p:cNvPr id="28" name="Group 27">
            <a:extLst>
              <a:ext uri="{FF2B5EF4-FFF2-40B4-BE49-F238E27FC236}">
                <a16:creationId xmlns:a16="http://schemas.microsoft.com/office/drawing/2014/main" id="{BD8413AE-BDFA-1048-B164-1BC3D7A83AA3}"/>
              </a:ext>
            </a:extLst>
          </p:cNvPr>
          <p:cNvGrpSpPr/>
          <p:nvPr/>
        </p:nvGrpSpPr>
        <p:grpSpPr>
          <a:xfrm>
            <a:off x="1471913" y="2976625"/>
            <a:ext cx="3588152" cy="1782499"/>
            <a:chOff x="1460339" y="2976625"/>
            <a:chExt cx="3588152" cy="1782499"/>
          </a:xfrm>
        </p:grpSpPr>
        <p:sp>
          <p:nvSpPr>
            <p:cNvPr id="29" name="Multiply 28">
              <a:extLst>
                <a:ext uri="{FF2B5EF4-FFF2-40B4-BE49-F238E27FC236}">
                  <a16:creationId xmlns:a16="http://schemas.microsoft.com/office/drawing/2014/main" id="{E8405966-FFC2-6D48-A82B-F0F4D104519F}"/>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F14E397-80C2-8140-88ED-4F5ED3E3D07F}"/>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3D34776-2CEB-7B44-A956-ACC94B567496}"/>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4487E2-10C4-F844-9329-B9CF576DDA07}"/>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7FF82B9-844C-604F-89A1-185B9A758B0D}"/>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DD301C9-4FE3-244D-B52B-C693B22A0CC2}"/>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7A83DE7-4C2E-5546-8481-42EC7A145D82}"/>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23BF537A-387F-D344-B7FA-44FB614FDFCD}"/>
              </a:ext>
            </a:extLst>
          </p:cNvPr>
          <p:cNvCxnSpPr>
            <a:stCxn id="34" idx="1"/>
            <a:endCxn id="19" idx="5"/>
          </p:cNvCxnSpPr>
          <p:nvPr/>
        </p:nvCxnSpPr>
        <p:spPr>
          <a:xfrm flipH="1" flipV="1">
            <a:off x="4391542" y="3083599"/>
            <a:ext cx="549968" cy="58469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B4D56B6-62CA-004A-9281-711B3E14E09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34D2CE5-7CE6-124F-97C2-5FA7FFBFBE7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943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489D258-F732-6A40-B34B-B1C8289A5DD0}"/>
              </a:ext>
            </a:extLst>
          </p:cNvPr>
          <p:cNvCxnSpPr>
            <a:cxnSpLocks/>
          </p:cNvCxnSpPr>
          <p:nvPr/>
        </p:nvCxnSpPr>
        <p:spPr>
          <a:xfrm rot="2400000" flipV="1">
            <a:off x="2575422" y="2225611"/>
            <a:ext cx="972274" cy="3291840"/>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6/16/21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A user defines the number of PCA dimensions.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9</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Remember this happens in hyperspace among thousands of documents. </a:t>
            </a:r>
          </a:p>
        </p:txBody>
      </p:sp>
      <p:grpSp>
        <p:nvGrpSpPr>
          <p:cNvPr id="28" name="Group 27">
            <a:extLst>
              <a:ext uri="{FF2B5EF4-FFF2-40B4-BE49-F238E27FC236}">
                <a16:creationId xmlns:a16="http://schemas.microsoft.com/office/drawing/2014/main" id="{BD8413AE-BDFA-1048-B164-1BC3D7A83AA3}"/>
              </a:ext>
            </a:extLst>
          </p:cNvPr>
          <p:cNvGrpSpPr/>
          <p:nvPr/>
        </p:nvGrpSpPr>
        <p:grpSpPr>
          <a:xfrm>
            <a:off x="1471913" y="2976625"/>
            <a:ext cx="3588152" cy="1782499"/>
            <a:chOff x="1460339" y="2976625"/>
            <a:chExt cx="3588152" cy="1782499"/>
          </a:xfrm>
        </p:grpSpPr>
        <p:sp>
          <p:nvSpPr>
            <p:cNvPr id="29" name="Multiply 28">
              <a:extLst>
                <a:ext uri="{FF2B5EF4-FFF2-40B4-BE49-F238E27FC236}">
                  <a16:creationId xmlns:a16="http://schemas.microsoft.com/office/drawing/2014/main" id="{E8405966-FFC2-6D48-A82B-F0F4D104519F}"/>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F14E397-80C2-8140-88ED-4F5ED3E3D07F}"/>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3D34776-2CEB-7B44-A956-ACC94B567496}"/>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4487E2-10C4-F844-9329-B9CF576DDA07}"/>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7FF82B9-844C-604F-89A1-185B9A758B0D}"/>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DD301C9-4FE3-244D-B52B-C693B22A0CC2}"/>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7A83DE7-4C2E-5546-8481-42EC7A145D82}"/>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23BF537A-387F-D344-B7FA-44FB614FDFCD}"/>
              </a:ext>
            </a:extLst>
          </p:cNvPr>
          <p:cNvCxnSpPr>
            <a:cxnSpLocks/>
            <a:endCxn id="12" idx="1"/>
          </p:cNvCxnSpPr>
          <p:nvPr/>
        </p:nvCxnSpPr>
        <p:spPr>
          <a:xfrm flipV="1">
            <a:off x="4433104" y="2290862"/>
            <a:ext cx="798653" cy="64910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7910C7F-9EAF-3B49-B2D7-13A570C88E99}"/>
              </a:ext>
            </a:extLst>
          </p:cNvPr>
          <p:cNvSpPr txBox="1"/>
          <p:nvPr/>
        </p:nvSpPr>
        <p:spPr>
          <a:xfrm>
            <a:off x="5231757" y="1967696"/>
            <a:ext cx="2702791" cy="646331"/>
          </a:xfrm>
          <a:prstGeom prst="rect">
            <a:avLst/>
          </a:prstGeom>
          <a:noFill/>
        </p:spPr>
        <p:txBody>
          <a:bodyPr wrap="none" rtlCol="0">
            <a:spAutoFit/>
          </a:bodyPr>
          <a:lstStyle/>
          <a:p>
            <a:r>
              <a:rPr lang="en-US" dirty="0"/>
              <a:t>PCA1 is a line that “mixes” </a:t>
            </a:r>
          </a:p>
          <a:p>
            <a:r>
              <a:rPr lang="en-US" dirty="0"/>
              <a:t>the value of Doc1 &amp; Doc2</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36A8341-C339-4E40-B74E-1C778782E21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959199"/>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1725</Words>
  <Application>Microsoft Macintosh PowerPoint</Application>
  <PresentationFormat>On-screen Show (4:3)</PresentationFormat>
  <Paragraphs>473</Paragraphs>
  <Slides>37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Calibri Light</vt:lpstr>
      <vt:lpstr>Cambria Math</vt:lpstr>
      <vt:lpstr>Consolas</vt:lpstr>
      <vt:lpstr>inherit</vt:lpstr>
      <vt:lpstr>Open Sans</vt:lpstr>
      <vt:lpstr>proxima-nova</vt:lpstr>
      <vt:lpstr>1_Office Theme</vt:lpstr>
      <vt:lpstr>Day 4!</vt:lpstr>
      <vt:lpstr>Latent Semantic Analysis…cousin of PCA</vt:lpstr>
      <vt:lpstr>Latent Semantic Analysis</vt:lpstr>
      <vt:lpstr>Plot the data in 2D space.  In reality, text has higher dimensions.</vt:lpstr>
      <vt:lpstr>Shift the origin to the average</vt:lpstr>
      <vt:lpstr>Shifting the origin changes value but not relative position.</vt:lpstr>
      <vt:lpstr>PCA “fits” a line going through the origin</vt:lpstr>
      <vt:lpstr>The points are projected onto the fit line and squared distances from the origin are summed up.  </vt:lpstr>
      <vt:lpstr>A user defines the number of PCA dimensions.</vt:lpstr>
      <vt:lpstr>Intuitive Example of PCA Where is the Musee Jacquemart-Andre in Paris? </vt:lpstr>
      <vt:lpstr>Intuitive Example of PCA Where is the Musee Jacquemart-Andre in Paris? </vt:lpstr>
      <vt:lpstr>Intuitive Example of PCA Where is the Musee Jacquemart-Andre in Paris? </vt:lpstr>
      <vt:lpstr>In our case, we have thousands of term vectors.</vt:lpstr>
      <vt:lpstr>In our case, we have thousands of term vectors.</vt:lpstr>
      <vt:lpstr>In our case, we have thousands of term vectors.</vt:lpstr>
      <vt:lpstr>These vectors are dense, perfect for modeling.</vt:lpstr>
      <vt:lpstr>Supervised Learning</vt:lpstr>
      <vt:lpstr>Supervised Learning</vt:lpstr>
      <vt:lpstr>The modeling function usually needs a matrix with both.</vt:lpstr>
      <vt:lpstr>Let’s open live_A_lsa_for modeling.R</vt:lpstr>
      <vt:lpstr>Rtexttools lets you apply many methods…</vt:lpstr>
      <vt:lpstr>Rtexttools lets you apply many methods…</vt:lpstr>
      <vt:lpstr>Rtexttools lets you apply many methods…</vt:lpstr>
      <vt:lpstr>Rtexttools lets you apply many methods…</vt:lpstr>
      <vt:lpstr>Rtexttools lets you apply many methods…</vt:lpstr>
      <vt:lpstr>Simply pass in the supported algos…</vt:lpstr>
      <vt:lpstr>PowerPoint Presentation</vt:lpstr>
      <vt:lpstr>Let’s use rtexttools to compare models on a small data set</vt:lpstr>
      <vt:lpstr>Review…the ensemble model script</vt:lpstr>
      <vt:lpstr>In fact, there is no a priori way to know which model is best.</vt:lpstr>
      <vt:lpstr>Let’s solve concept drift correctly.</vt:lpstr>
      <vt:lpstr>Models are picky.</vt:lpstr>
      <vt:lpstr>Models are picky.</vt:lpstr>
      <vt:lpstr>Text is hard.</vt:lpstr>
      <vt:lpstr>Text modeling is hard.</vt:lpstr>
      <vt:lpstr>Text modeling is hard.</vt:lpstr>
      <vt:lpstr>Open live_C_MultiModelModeling_review.R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4!</dc:title>
  <dc:creator>Kwartler, Edward</dc:creator>
  <cp:lastModifiedBy>Kwartler, Edward</cp:lastModifiedBy>
  <cp:revision>4</cp:revision>
  <dcterms:created xsi:type="dcterms:W3CDTF">2021-01-10T22:10:44Z</dcterms:created>
  <dcterms:modified xsi:type="dcterms:W3CDTF">2021-06-17T01:34:06Z</dcterms:modified>
</cp:coreProperties>
</file>